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52" r:id="rId2"/>
    <p:sldId id="518" r:id="rId3"/>
    <p:sldId id="401" r:id="rId4"/>
    <p:sldId id="402" r:id="rId5"/>
    <p:sldId id="403" r:id="rId6"/>
    <p:sldId id="404" r:id="rId7"/>
    <p:sldId id="405" r:id="rId8"/>
    <p:sldId id="406" r:id="rId9"/>
    <p:sldId id="407" r:id="rId10"/>
    <p:sldId id="465" r:id="rId11"/>
    <p:sldId id="375" r:id="rId12"/>
    <p:sldId id="378" r:id="rId13"/>
    <p:sldId id="368" r:id="rId14"/>
    <p:sldId id="466" r:id="rId15"/>
    <p:sldId id="467" r:id="rId16"/>
    <p:sldId id="468" r:id="rId17"/>
    <p:sldId id="469" r:id="rId18"/>
    <p:sldId id="470" r:id="rId19"/>
    <p:sldId id="471" r:id="rId20"/>
    <p:sldId id="499" r:id="rId21"/>
    <p:sldId id="500" r:id="rId22"/>
    <p:sldId id="501" r:id="rId23"/>
    <p:sldId id="502" r:id="rId24"/>
    <p:sldId id="503" r:id="rId25"/>
    <p:sldId id="504" r:id="rId26"/>
    <p:sldId id="505" r:id="rId27"/>
    <p:sldId id="506" r:id="rId28"/>
    <p:sldId id="507" r:id="rId29"/>
    <p:sldId id="508" r:id="rId30"/>
    <p:sldId id="509" r:id="rId31"/>
    <p:sldId id="510" r:id="rId32"/>
    <p:sldId id="511" r:id="rId33"/>
    <p:sldId id="512" r:id="rId34"/>
    <p:sldId id="513" r:id="rId35"/>
    <p:sldId id="514" r:id="rId36"/>
    <p:sldId id="515" r:id="rId37"/>
    <p:sldId id="516" r:id="rId38"/>
    <p:sldId id="517" r:id="rId39"/>
    <p:sldId id="475" r:id="rId40"/>
    <p:sldId id="476" r:id="rId41"/>
    <p:sldId id="477" r:id="rId42"/>
    <p:sldId id="478" r:id="rId43"/>
    <p:sldId id="479" r:id="rId44"/>
    <p:sldId id="480" r:id="rId45"/>
    <p:sldId id="481" r:id="rId46"/>
    <p:sldId id="482" r:id="rId47"/>
    <p:sldId id="483" r:id="rId48"/>
    <p:sldId id="484" r:id="rId49"/>
    <p:sldId id="485" r:id="rId50"/>
    <p:sldId id="486" r:id="rId51"/>
    <p:sldId id="487" r:id="rId52"/>
    <p:sldId id="488" r:id="rId53"/>
    <p:sldId id="489" r:id="rId54"/>
    <p:sldId id="490" r:id="rId55"/>
    <p:sldId id="491" r:id="rId56"/>
    <p:sldId id="492" r:id="rId57"/>
    <p:sldId id="493" r:id="rId58"/>
    <p:sldId id="494" r:id="rId59"/>
    <p:sldId id="495" r:id="rId60"/>
    <p:sldId id="496" r:id="rId61"/>
    <p:sldId id="497" r:id="rId62"/>
    <p:sldId id="498" r:id="rId63"/>
    <p:sldId id="350" r:id="rId64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416E"/>
    <a:srgbClr val="193764"/>
    <a:srgbClr val="0A285A"/>
    <a:srgbClr val="28466E"/>
    <a:srgbClr val="143264"/>
    <a:srgbClr val="284664"/>
    <a:srgbClr val="1E3C69"/>
    <a:srgbClr val="1E3C64"/>
    <a:srgbClr val="234169"/>
    <a:srgbClr val="1E4664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39" autoAdjust="0"/>
    <p:restoredTop sz="94660"/>
  </p:normalViewPr>
  <p:slideViewPr>
    <p:cSldViewPr>
      <p:cViewPr>
        <p:scale>
          <a:sx n="73" d="100"/>
          <a:sy n="73" d="100"/>
        </p:scale>
        <p:origin x="-142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3" d="100"/>
        <a:sy n="4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95808-8E5D-4EEC-BF01-0EE7E1E49FA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DBE38-0061-4813-8EF0-A7B78AD04C7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DBE38-0061-4813-8EF0-A7B78AD04C76}" type="slidenum">
              <a:rPr lang="pt-BR" smtClean="0"/>
              <a:pPr/>
              <a:t>1</a:t>
            </a:fld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>
              <a:ea typeface="ＭＳ Ｐゴシック" pitchFamily="34" charset="-128"/>
            </a:endParaRPr>
          </a:p>
        </p:txBody>
      </p:sp>
      <p:sp>
        <p:nvSpPr>
          <p:cNvPr id="3789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63" eaLnBrk="0" hangingPunct="0"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61963" eaLnBrk="0" hangingPunct="0"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61963" eaLnBrk="0" hangingPunct="0"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61963" eaLnBrk="0" hangingPunct="0"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61963" eaLnBrk="0" hangingPunct="0"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63AC845-5406-4C9A-B525-264EDB2A1FC2}" type="slidenum">
              <a:rPr lang="pt-BR" b="0" smtClean="0"/>
              <a:pPr eaLnBrk="1" hangingPunct="1"/>
              <a:t>12</a:t>
            </a:fld>
            <a:endParaRPr lang="pt-BR" b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Terminal</a:t>
            </a:r>
            <a:r>
              <a:rPr lang="pt-BR" baseline="0" dirty="0" smtClean="0"/>
              <a:t> MBR e o Porto de Itaguaí não são concorrentes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446C-414B-4B8C-8BF3-C3533F778C2D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22462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Porto</a:t>
            </a:r>
            <a:r>
              <a:rPr lang="pt-BR" baseline="0" dirty="0" smtClean="0"/>
              <a:t> do Rio de Janeiro não possui TUP concorrente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446C-414B-4B8C-8BF3-C3533F778C2D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55626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446C-414B-4B8C-8BF3-C3533F778C2D}" type="slidenum">
              <a:rPr lang="pt-BR" smtClean="0"/>
              <a:pPr/>
              <a:t>44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446C-414B-4B8C-8BF3-C3533F778C2D}" type="slidenum">
              <a:rPr lang="pt-BR" smtClean="0"/>
              <a:pPr/>
              <a:t>62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8591AD-DD64-43F7-A66E-B13CCA1E2433}" type="slidenum">
              <a:rPr lang="pt-BR" smtClean="0"/>
              <a:pPr/>
              <a:t>63</a:t>
            </a:fld>
            <a:endParaRPr lang="pt-BR" dirty="0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984F02-2F74-40A9-A73B-A1B7D855AC56}" type="datetimeFigureOut">
              <a:rPr lang="pt-BR" smtClean="0"/>
              <a:pPr/>
              <a:t>09/08/2012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7248BD-FD49-4929-9280-E8535968F0C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0192F-5685-4822-8958-13664262459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80920" cy="86895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2800" b="1" kern="1200" dirty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4056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lang="pt-BR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0" name="Espaço Reservado para Número de Slide 7"/>
          <p:cNvSpPr>
            <a:spLocks noGrp="1"/>
          </p:cNvSpPr>
          <p:nvPr>
            <p:ph type="sldNum" sz="quarter" idx="11"/>
          </p:nvPr>
        </p:nvSpPr>
        <p:spPr>
          <a:xfrm>
            <a:off x="8543925" y="6567488"/>
            <a:ext cx="636587" cy="290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62B734-9C6E-4B95-B0EC-CDA4F8E94D5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6850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ângulo 5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7" name="Imagem 66" descr="Imagem3.png"/>
          <p:cNvPicPr>
            <a:picLocks noChangeAspect="1"/>
          </p:cNvPicPr>
          <p:nvPr userDrawn="1"/>
        </p:nvPicPr>
        <p:blipFill>
          <a:blip r:embed="rId64" cstate="print"/>
          <a:srcRect l="605" t="73" r="660" b="1518"/>
          <a:stretch>
            <a:fillRect/>
          </a:stretch>
        </p:blipFill>
        <p:spPr>
          <a:xfrm>
            <a:off x="0" y="45242"/>
            <a:ext cx="9144000" cy="6812758"/>
          </a:xfrm>
          <a:prstGeom prst="rect">
            <a:avLst/>
          </a:prstGeom>
        </p:spPr>
      </p:pic>
      <p:pic>
        <p:nvPicPr>
          <p:cNvPr id="2050" name="Picture 2" descr="D:\Users\marcelo.silva\Pictures\Trans_Trilhos.jpg"/>
          <p:cNvPicPr>
            <a:picLocks noChangeAspect="1" noChangeArrowheads="1"/>
          </p:cNvPicPr>
          <p:nvPr userDrawn="1"/>
        </p:nvPicPr>
        <p:blipFill>
          <a:blip r:embed="rId65" cstate="print"/>
          <a:srcRect/>
          <a:stretch>
            <a:fillRect/>
          </a:stretch>
        </p:blipFill>
        <p:spPr bwMode="auto">
          <a:xfrm>
            <a:off x="3851920" y="6267690"/>
            <a:ext cx="1008112" cy="42529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5" r:id="rId14"/>
    <p:sldLayoutId id="2147483666" r:id="rId15"/>
    <p:sldLayoutId id="2147483667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  <p:sldLayoutId id="2147483700" r:id="rId37"/>
    <p:sldLayoutId id="2147483701" r:id="rId38"/>
    <p:sldLayoutId id="2147483702" r:id="rId39"/>
    <p:sldLayoutId id="2147483703" r:id="rId40"/>
    <p:sldLayoutId id="2147483704" r:id="rId41"/>
    <p:sldLayoutId id="2147483705" r:id="rId42"/>
    <p:sldLayoutId id="2147483706" r:id="rId43"/>
    <p:sldLayoutId id="2147483707" r:id="rId44"/>
    <p:sldLayoutId id="2147483708" r:id="rId45"/>
    <p:sldLayoutId id="2147483709" r:id="rId46"/>
    <p:sldLayoutId id="2147483710" r:id="rId47"/>
    <p:sldLayoutId id="2147483711" r:id="rId48"/>
    <p:sldLayoutId id="2147483712" r:id="rId49"/>
    <p:sldLayoutId id="2147483713" r:id="rId50"/>
    <p:sldLayoutId id="2147483714" r:id="rId51"/>
    <p:sldLayoutId id="2147483715" r:id="rId52"/>
    <p:sldLayoutId id="2147483716" r:id="rId53"/>
    <p:sldLayoutId id="2147483717" r:id="rId54"/>
    <p:sldLayoutId id="2147483718" r:id="rId55"/>
    <p:sldLayoutId id="2147483719" r:id="rId56"/>
    <p:sldLayoutId id="2147483720" r:id="rId57"/>
    <p:sldLayoutId id="2147483721" r:id="rId58"/>
    <p:sldLayoutId id="2147483722" r:id="rId59"/>
    <p:sldLayoutId id="2147483723" r:id="rId60"/>
    <p:sldLayoutId id="2147483724" r:id="rId61"/>
    <p:sldLayoutId id="2147483725" r:id="rId6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MP%20IVa.pptx" TargetMode="External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MP%20IVa.pptx" TargetMode="External"/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MP%20IVa.pptx" TargetMode="Externa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MP%20IVa.pptx" TargetMode="Externa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78693" y="3429000"/>
            <a:ext cx="87137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800" i="1" dirty="0" smtClean="0"/>
              <a:t>Infraestrutura e o Escoamento da Produção no Vetor Leste do País</a:t>
            </a:r>
            <a:endParaRPr lang="pt-BR" sz="2800" i="1" dirty="0"/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755650" y="1772816"/>
            <a:ext cx="74882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400" i="1" dirty="0" smtClean="0"/>
              <a:t>Os Caminhos do Brasil passam pelo                                                Estado do Rio de Janeiro</a:t>
            </a:r>
            <a:endParaRPr lang="pt-BR" sz="2400" i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716016" y="5301208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Engº Marcelo Perrupato</a:t>
            </a:r>
          </a:p>
          <a:p>
            <a:pPr algn="ctr"/>
            <a:r>
              <a:rPr lang="pt-BR" dirty="0" smtClean="0">
                <a:latin typeface="Calibri" pitchFamily="34" charset="0"/>
              </a:rPr>
              <a:t>Secretário de Política Nacional de Transportes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1520" y="53097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Rio, 09 de agosto de 2012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79512" y="332656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O Plano Nacional de Logística &amp; Transportes </a:t>
            </a:r>
          </a:p>
          <a:p>
            <a:pPr algn="ctr"/>
            <a:r>
              <a:rPr lang="pt-BR" sz="3200" b="1" dirty="0" smtClean="0"/>
              <a:t>e o Estado do Rio de Janeiro</a:t>
            </a:r>
            <a:endParaRPr lang="pt-B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28596" y="954362"/>
            <a:ext cx="87154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O PNLT estimou para o Rio de Janeiro (2008-2023):</a:t>
            </a:r>
          </a:p>
          <a:p>
            <a:pPr>
              <a:buFont typeface="Wingdings" pitchFamily="2" charset="2"/>
              <a:buChar char="Ø"/>
            </a:pPr>
            <a:endParaRPr lang="pt-BR" sz="2800" dirty="0" smtClean="0"/>
          </a:p>
          <a:p>
            <a:pPr>
              <a:buFont typeface="Wingdings" pitchFamily="2" charset="2"/>
              <a:buChar char="Ø"/>
            </a:pPr>
            <a:r>
              <a:rPr lang="pt-BR" sz="2800" dirty="0" smtClean="0"/>
              <a:t> Cerca de R$ 28 bilhões em infraestrutura de transportes, 	sendo:</a:t>
            </a:r>
          </a:p>
          <a:p>
            <a:pPr lvl="1">
              <a:buFont typeface="Wingdings" pitchFamily="2" charset="2"/>
              <a:buChar char="§"/>
            </a:pPr>
            <a:endParaRPr lang="pt-BR" sz="2800" dirty="0" smtClean="0"/>
          </a:p>
          <a:p>
            <a:pPr lvl="1">
              <a:buFont typeface="Wingdings" pitchFamily="2" charset="2"/>
              <a:buChar char="§"/>
            </a:pPr>
            <a:r>
              <a:rPr lang="pt-BR" sz="2800" dirty="0" smtClean="0"/>
              <a:t>R$ 12,8 bilhões em Ferrovias</a:t>
            </a:r>
          </a:p>
          <a:p>
            <a:pPr lvl="1">
              <a:buFont typeface="Wingdings" pitchFamily="2" charset="2"/>
              <a:buChar char="§"/>
            </a:pPr>
            <a:r>
              <a:rPr lang="pt-BR" sz="2800" dirty="0" smtClean="0"/>
              <a:t>R$   9,0 bilhões em Portos</a:t>
            </a:r>
          </a:p>
          <a:p>
            <a:pPr lvl="1">
              <a:buFont typeface="Wingdings" pitchFamily="2" charset="2"/>
              <a:buChar char="§"/>
            </a:pPr>
            <a:r>
              <a:rPr lang="pt-BR" sz="2800" dirty="0" smtClean="0"/>
              <a:t>R$   4,3 bilhões em Rodovias</a:t>
            </a:r>
          </a:p>
          <a:p>
            <a:pPr lvl="1">
              <a:buFont typeface="Wingdings" pitchFamily="2" charset="2"/>
              <a:buChar char="§"/>
            </a:pPr>
            <a:r>
              <a:rPr lang="pt-BR" sz="2800" dirty="0" smtClean="0"/>
              <a:t>R$    1,5 bilhão em Aeroportos</a:t>
            </a:r>
          </a:p>
          <a:p>
            <a:pPr lvl="1">
              <a:buFont typeface="Wingdings" pitchFamily="2" charset="2"/>
              <a:buChar char="§"/>
            </a:pPr>
            <a:endParaRPr lang="pt-BR" sz="2800" dirty="0" smtClean="0"/>
          </a:p>
          <a:p>
            <a:pPr lvl="1">
              <a:buFont typeface="Wingdings" pitchFamily="2" charset="2"/>
              <a:buChar char="§"/>
            </a:pPr>
            <a:endParaRPr lang="pt-B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781050" y="1162050"/>
            <a:ext cx="7581900" cy="519113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dirty="0">
                <a:solidFill>
                  <a:schemeClr val="tx2"/>
                </a:solidFill>
              </a:rPr>
              <a:t>Definição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14350" y="1733550"/>
            <a:ext cx="8267700" cy="4016484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buClr>
                <a:srgbClr val="FF3300"/>
              </a:buClr>
              <a:buFont typeface="Arial" charset="0"/>
              <a:buNone/>
            </a:pPr>
            <a:r>
              <a:rPr lang="pt-BR" sz="2800" b="0" dirty="0"/>
              <a:t>Espaços territoriais brasileiros onde há uma dinâmica socioeconômica mais “homogênea” sob os pontos de vista de: </a:t>
            </a:r>
          </a:p>
          <a:p>
            <a:pPr algn="just" eaLnBrk="0" hangingPunct="0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pt-BR" b="0" dirty="0"/>
              <a:t>produções</a:t>
            </a:r>
          </a:p>
          <a:p>
            <a:pPr algn="l" eaLnBrk="0" hangingPunct="0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pt-BR" b="0" dirty="0"/>
              <a:t>deslocamentos preponderantes nos acessos a</a:t>
            </a:r>
          </a:p>
          <a:p>
            <a:pPr algn="l" eaLnBrk="0" hangingPunct="0">
              <a:lnSpc>
                <a:spcPct val="50000"/>
              </a:lnSpc>
              <a:spcBef>
                <a:spcPct val="30000"/>
              </a:spcBef>
              <a:buClr>
                <a:srgbClr val="FF3300"/>
              </a:buClr>
            </a:pPr>
            <a:r>
              <a:rPr lang="pt-BR" b="0" dirty="0"/>
              <a:t>   mercados e exportações	</a:t>
            </a:r>
          </a:p>
          <a:p>
            <a:pPr algn="just" eaLnBrk="0" hangingPunct="0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pt-BR" b="0" dirty="0"/>
              <a:t>interesses comuns da sociedade</a:t>
            </a:r>
          </a:p>
          <a:p>
            <a:pPr algn="l" eaLnBrk="0" hangingPunct="0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pt-BR" b="0" dirty="0"/>
              <a:t>patamares de capacidades tecnológicas e gerenciais </a:t>
            </a:r>
          </a:p>
          <a:p>
            <a:pPr algn="l" eaLnBrk="0" hangingPunct="0">
              <a:spcBef>
                <a:spcPct val="3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pt-BR" b="0" dirty="0"/>
              <a:t>problemas e restrições comuns, que podem convergir</a:t>
            </a:r>
          </a:p>
          <a:p>
            <a:pPr algn="l" eaLnBrk="0" hangingPunct="0">
              <a:lnSpc>
                <a:spcPct val="50000"/>
              </a:lnSpc>
              <a:spcBef>
                <a:spcPct val="30000"/>
              </a:spcBef>
              <a:buClr>
                <a:srgbClr val="FF3300"/>
              </a:buClr>
            </a:pPr>
            <a:r>
              <a:rPr lang="pt-BR" b="0" dirty="0"/>
              <a:t>   para a construção de um esforço conjunto de superação</a:t>
            </a:r>
          </a:p>
          <a:p>
            <a:pPr algn="l" eaLnBrk="0" hangingPunct="0">
              <a:lnSpc>
                <a:spcPct val="50000"/>
              </a:lnSpc>
              <a:spcBef>
                <a:spcPct val="30000"/>
              </a:spcBef>
              <a:buClr>
                <a:srgbClr val="FF3300"/>
              </a:buClr>
            </a:pPr>
            <a:r>
              <a:rPr lang="pt-BR" b="0" dirty="0"/>
              <a:t>   de entraves e desafios. 		</a:t>
            </a:r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>
            <a:off x="1403350" y="549275"/>
            <a:ext cx="66246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dirty="0"/>
              <a:t>VETORES LOGÍSTICOS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781050" y="1830388"/>
            <a:ext cx="7581900" cy="519112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dirty="0">
                <a:solidFill>
                  <a:schemeClr val="tx2"/>
                </a:solidFill>
              </a:rPr>
              <a:t>Critérios para definição</a:t>
            </a:r>
          </a:p>
        </p:txBody>
      </p:sp>
      <p:sp>
        <p:nvSpPr>
          <p:cNvPr id="515077" name="Text Box 5"/>
          <p:cNvSpPr txBox="1">
            <a:spLocks noChangeArrowheads="1"/>
          </p:cNvSpPr>
          <p:nvPr/>
        </p:nvSpPr>
        <p:spPr bwMode="auto">
          <a:xfrm>
            <a:off x="628650" y="2952750"/>
            <a:ext cx="8077200" cy="2031325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pt-BR" dirty="0"/>
              <a:t>Primeira aproximação: Macro regional</a:t>
            </a:r>
          </a:p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endParaRPr lang="pt-BR" dirty="0"/>
          </a:p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pt-BR" dirty="0"/>
              <a:t>Segunda Aproximação: Microrregional e Setorial</a:t>
            </a:r>
          </a:p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endParaRPr lang="pt-BR" dirty="0"/>
          </a:p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pt-BR" dirty="0"/>
              <a:t>Terceira Aproximação: Corredores de Transportes</a:t>
            </a:r>
          </a:p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endParaRPr lang="pt-BR" dirty="0"/>
          </a:p>
          <a:p>
            <a:pPr marL="495300" indent="-495300" algn="l" eaLnBrk="0" hangingPunct="0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pt-BR" dirty="0"/>
              <a:t>Quarta Aproximação: Sustentabilidade ambiental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1763713" y="1077913"/>
            <a:ext cx="6048375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dirty="0"/>
              <a:t>VETORES LOGÍSTICOS</a:t>
            </a:r>
          </a:p>
          <a:p>
            <a:pPr algn="l">
              <a:spcBef>
                <a:spcPct val="50000"/>
              </a:spcBef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4"/>
          <p:cNvSpPr>
            <a:spLocks noChangeArrowheads="1"/>
          </p:cNvSpPr>
          <p:nvPr/>
        </p:nvSpPr>
        <p:spPr bwMode="auto">
          <a:xfrm>
            <a:off x="107950" y="-27384"/>
            <a:ext cx="8661400" cy="5969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l" eaLnBrk="0" hangingPunct="0"/>
            <a:r>
              <a:rPr lang="pt-BR" dirty="0"/>
              <a:t>A nova espacialização da Economia brasileira baseou-se na</a:t>
            </a:r>
          </a:p>
          <a:p>
            <a:pPr algn="l" eaLnBrk="0" hangingPunct="0"/>
            <a:r>
              <a:rPr lang="pt-BR" dirty="0"/>
              <a:t>análise de quatro aproximações que foram superpostas,</a:t>
            </a:r>
          </a:p>
        </p:txBody>
      </p:sp>
      <p:sp>
        <p:nvSpPr>
          <p:cNvPr id="444421" name="Rectangle 5"/>
          <p:cNvSpPr>
            <a:spLocks noChangeArrowheads="1"/>
          </p:cNvSpPr>
          <p:nvPr/>
        </p:nvSpPr>
        <p:spPr bwMode="auto">
          <a:xfrm>
            <a:off x="392113" y="1363663"/>
            <a:ext cx="8374062" cy="541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120000"/>
              </a:lnSpc>
              <a:spcBef>
                <a:spcPct val="20000"/>
              </a:spcBef>
              <a:buClr>
                <a:srgbClr val="FFFF00"/>
              </a:buClr>
              <a:buSzPct val="85000"/>
              <a:buFont typeface="Arial" charset="0"/>
              <a:buNone/>
            </a:pPr>
            <a:r>
              <a:rPr lang="pt-BR" i="1">
                <a:solidFill>
                  <a:schemeClr val="bg1"/>
                </a:solidFill>
              </a:rPr>
              <a:t> </a:t>
            </a:r>
            <a:endParaRPr lang="pt-BR" i="1" u="sng">
              <a:solidFill>
                <a:schemeClr val="bg1"/>
              </a:solidFill>
            </a:endParaRPr>
          </a:p>
        </p:txBody>
      </p:sp>
      <p:sp>
        <p:nvSpPr>
          <p:cNvPr id="444422" name="Text Box 6"/>
          <p:cNvSpPr txBox="1">
            <a:spLocks noChangeArrowheads="1"/>
          </p:cNvSpPr>
          <p:nvPr/>
        </p:nvSpPr>
        <p:spPr bwMode="auto">
          <a:xfrm>
            <a:off x="4784725" y="2289175"/>
            <a:ext cx="395605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950540" y="606425"/>
            <a:ext cx="7581900" cy="519113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dirty="0">
                <a:solidFill>
                  <a:schemeClr val="tx2"/>
                </a:solidFill>
              </a:rPr>
              <a:t>APROXIMAÇÃO MACRO-REGIONAL</a:t>
            </a:r>
          </a:p>
        </p:txBody>
      </p:sp>
      <p:sp>
        <p:nvSpPr>
          <p:cNvPr id="444424" name="Text Box 8"/>
          <p:cNvSpPr txBox="1">
            <a:spLocks noChangeArrowheads="1"/>
          </p:cNvSpPr>
          <p:nvPr/>
        </p:nvSpPr>
        <p:spPr bwMode="auto">
          <a:xfrm>
            <a:off x="647700" y="4878388"/>
            <a:ext cx="8191500" cy="244475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pt-BR" sz="10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4425" name="Text Box 9"/>
          <p:cNvSpPr txBox="1">
            <a:spLocks noChangeArrowheads="1"/>
          </p:cNvSpPr>
          <p:nvPr/>
        </p:nvSpPr>
        <p:spPr bwMode="auto">
          <a:xfrm>
            <a:off x="628650" y="2020888"/>
            <a:ext cx="807720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95300" indent="-495300" algn="l" eaLnBrk="0" hangingPunct="0">
              <a:buClr>
                <a:srgbClr val="FF3300"/>
              </a:buClr>
              <a:buFont typeface="Arial" charset="0"/>
              <a:buNone/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175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184" y="1052736"/>
            <a:ext cx="8215312" cy="4751387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4"/>
          <p:cNvSpPr>
            <a:spLocks noChangeArrowheads="1"/>
          </p:cNvSpPr>
          <p:nvPr/>
        </p:nvSpPr>
        <p:spPr bwMode="auto">
          <a:xfrm>
            <a:off x="-42863" y="44624"/>
            <a:ext cx="9109076" cy="5969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l" eaLnBrk="0" hangingPunct="0"/>
            <a:r>
              <a:rPr lang="pt-BR" dirty="0"/>
              <a:t>com a vocação de produção de cada microrregião </a:t>
            </a:r>
            <a:r>
              <a:rPr lang="pt-BR" sz="2000" dirty="0"/>
              <a:t>(endogenia)</a:t>
            </a:r>
            <a:r>
              <a:rPr lang="pt-BR" dirty="0"/>
              <a:t>,</a:t>
            </a:r>
            <a:endParaRPr lang="pt-BR" sz="2000" dirty="0"/>
          </a:p>
        </p:txBody>
      </p:sp>
      <p:sp>
        <p:nvSpPr>
          <p:cNvPr id="445445" name="Rectangle 5"/>
          <p:cNvSpPr>
            <a:spLocks noChangeArrowheads="1"/>
          </p:cNvSpPr>
          <p:nvPr/>
        </p:nvSpPr>
        <p:spPr bwMode="auto">
          <a:xfrm>
            <a:off x="392113" y="1354138"/>
            <a:ext cx="8374062" cy="541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120000"/>
              </a:lnSpc>
              <a:spcBef>
                <a:spcPct val="20000"/>
              </a:spcBef>
              <a:buClr>
                <a:srgbClr val="FFFF00"/>
              </a:buClr>
              <a:buSzPct val="85000"/>
              <a:buFont typeface="Arial" charset="0"/>
              <a:buNone/>
            </a:pPr>
            <a:r>
              <a:rPr lang="pt-BR" i="1">
                <a:solidFill>
                  <a:schemeClr val="bg1"/>
                </a:solidFill>
              </a:rPr>
              <a:t> </a:t>
            </a:r>
            <a:endParaRPr lang="pt-BR" i="1" u="sng">
              <a:solidFill>
                <a:schemeClr val="bg1"/>
              </a:solidFill>
            </a:endParaRPr>
          </a:p>
        </p:txBody>
      </p:sp>
      <p:sp>
        <p:nvSpPr>
          <p:cNvPr id="445446" name="Text Box 6"/>
          <p:cNvSpPr txBox="1">
            <a:spLocks noChangeArrowheads="1"/>
          </p:cNvSpPr>
          <p:nvPr/>
        </p:nvSpPr>
        <p:spPr bwMode="auto">
          <a:xfrm>
            <a:off x="4784725" y="2279650"/>
            <a:ext cx="395605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304800" y="548680"/>
            <a:ext cx="8610600" cy="519112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dirty="0">
                <a:solidFill>
                  <a:schemeClr val="tx2"/>
                </a:solidFill>
              </a:rPr>
              <a:t>APROXIMAÇÃO MICRO-REGIONAL E SETORIAL</a:t>
            </a:r>
          </a:p>
        </p:txBody>
      </p:sp>
      <p:sp>
        <p:nvSpPr>
          <p:cNvPr id="445448" name="Text Box 8"/>
          <p:cNvSpPr txBox="1">
            <a:spLocks noChangeArrowheads="1"/>
          </p:cNvSpPr>
          <p:nvPr/>
        </p:nvSpPr>
        <p:spPr bwMode="auto">
          <a:xfrm>
            <a:off x="647700" y="4868863"/>
            <a:ext cx="8191500" cy="244475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pt-BR" sz="10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5449" name="Text Box 9"/>
          <p:cNvSpPr txBox="1">
            <a:spLocks noChangeArrowheads="1"/>
          </p:cNvSpPr>
          <p:nvPr/>
        </p:nvSpPr>
        <p:spPr bwMode="auto">
          <a:xfrm>
            <a:off x="628650" y="2011363"/>
            <a:ext cx="807720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95300" indent="-495300" algn="l" eaLnBrk="0" hangingPunct="0">
              <a:buClr>
                <a:srgbClr val="FF3300"/>
              </a:buClr>
              <a:buFont typeface="Arial" charset="0"/>
              <a:buNone/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2776" name="Picture 10" descr="produtoslide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052736"/>
            <a:ext cx="5216525" cy="48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5451" name="Text Box 11"/>
          <p:cNvSpPr txBox="1">
            <a:spLocks noChangeArrowheads="1"/>
          </p:cNvSpPr>
          <p:nvPr/>
        </p:nvSpPr>
        <p:spPr bwMode="auto">
          <a:xfrm>
            <a:off x="2038350" y="3933056"/>
            <a:ext cx="1562100" cy="1793875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400" dirty="0" err="1"/>
              <a:t>Tipologia</a:t>
            </a:r>
            <a:r>
              <a:rPr lang="en-US" sz="1400" dirty="0"/>
              <a:t> dos</a:t>
            </a:r>
            <a:r>
              <a:rPr lang="en-US" sz="14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1400" dirty="0" err="1"/>
              <a:t>produtos</a:t>
            </a:r>
            <a:r>
              <a:rPr lang="en-US" sz="1400" dirty="0"/>
              <a:t> </a:t>
            </a:r>
            <a:r>
              <a:rPr lang="en-US" sz="1400" dirty="0" err="1"/>
              <a:t>que</a:t>
            </a:r>
            <a:r>
              <a:rPr lang="en-US" sz="1400" dirty="0"/>
              <a:t> </a:t>
            </a:r>
            <a:r>
              <a:rPr lang="en-US" sz="1400" dirty="0" err="1"/>
              <a:t>lideram</a:t>
            </a:r>
            <a:r>
              <a:rPr lang="en-US" sz="1400" dirty="0"/>
              <a:t> o </a:t>
            </a:r>
            <a:r>
              <a:rPr lang="en-US" sz="1400" dirty="0" err="1"/>
              <a:t>crescimento</a:t>
            </a:r>
            <a:r>
              <a:rPr lang="en-US" sz="1400" dirty="0"/>
              <a:t> da </a:t>
            </a:r>
            <a:r>
              <a:rPr lang="en-US" sz="1400" dirty="0" err="1"/>
              <a:t>produção</a:t>
            </a:r>
            <a:r>
              <a:rPr lang="en-US" sz="1400" dirty="0"/>
              <a:t> </a:t>
            </a:r>
            <a:r>
              <a:rPr lang="en-US" sz="1400" dirty="0" err="1"/>
              <a:t>microrregional</a:t>
            </a:r>
            <a:r>
              <a:rPr lang="en-US" sz="1400" dirty="0"/>
              <a:t>,</a:t>
            </a:r>
          </a:p>
          <a:p>
            <a:pPr eaLnBrk="0" hangingPunct="0">
              <a:defRPr/>
            </a:pPr>
            <a:r>
              <a:rPr lang="en-US" sz="1400" dirty="0"/>
              <a:t>                                                             2002-2023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4"/>
          <p:cNvSpPr>
            <a:spLocks noChangeArrowheads="1"/>
          </p:cNvSpPr>
          <p:nvPr/>
        </p:nvSpPr>
        <p:spPr bwMode="auto">
          <a:xfrm>
            <a:off x="71438" y="-99392"/>
            <a:ext cx="9324975" cy="5969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l" eaLnBrk="0" hangingPunct="0"/>
            <a:r>
              <a:rPr lang="pt-BR" dirty="0"/>
              <a:t>com a estrutura da rede de transportes (isocustos),</a:t>
            </a:r>
          </a:p>
        </p:txBody>
      </p:sp>
      <p:sp>
        <p:nvSpPr>
          <p:cNvPr id="446469" name="Rectangle 5"/>
          <p:cNvSpPr>
            <a:spLocks noChangeArrowheads="1"/>
          </p:cNvSpPr>
          <p:nvPr/>
        </p:nvSpPr>
        <p:spPr bwMode="auto">
          <a:xfrm>
            <a:off x="392113" y="1282700"/>
            <a:ext cx="8374062" cy="541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120000"/>
              </a:lnSpc>
              <a:spcBef>
                <a:spcPct val="20000"/>
              </a:spcBef>
              <a:buClr>
                <a:srgbClr val="FFFF00"/>
              </a:buClr>
              <a:buSzPct val="85000"/>
              <a:buFont typeface="Arial" charset="0"/>
              <a:buNone/>
            </a:pPr>
            <a:r>
              <a:rPr lang="pt-BR" i="1">
                <a:solidFill>
                  <a:schemeClr val="bg1"/>
                </a:solidFill>
              </a:rPr>
              <a:t> </a:t>
            </a:r>
            <a:endParaRPr lang="pt-BR" i="1" u="sng">
              <a:solidFill>
                <a:schemeClr val="bg1"/>
              </a:solidFill>
            </a:endParaRPr>
          </a:p>
        </p:txBody>
      </p:sp>
      <p:sp>
        <p:nvSpPr>
          <p:cNvPr id="446470" name="Text Box 6"/>
          <p:cNvSpPr txBox="1">
            <a:spLocks noChangeArrowheads="1"/>
          </p:cNvSpPr>
          <p:nvPr/>
        </p:nvSpPr>
        <p:spPr bwMode="auto">
          <a:xfrm>
            <a:off x="4784725" y="2208213"/>
            <a:ext cx="395605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1044624" y="669577"/>
            <a:ext cx="9144000" cy="519113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dirty="0">
                <a:solidFill>
                  <a:schemeClr val="tx2"/>
                </a:solidFill>
              </a:rPr>
              <a:t>APROXIMAÇÃO CORREDORES DE TRANSPORTE</a:t>
            </a:r>
          </a:p>
        </p:txBody>
      </p:sp>
      <p:sp>
        <p:nvSpPr>
          <p:cNvPr id="446472" name="Text Box 8"/>
          <p:cNvSpPr txBox="1">
            <a:spLocks noChangeArrowheads="1"/>
          </p:cNvSpPr>
          <p:nvPr/>
        </p:nvSpPr>
        <p:spPr bwMode="auto">
          <a:xfrm>
            <a:off x="647700" y="4797425"/>
            <a:ext cx="8191500" cy="244475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pt-BR" sz="10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6473" name="Text Box 9"/>
          <p:cNvSpPr txBox="1">
            <a:spLocks noChangeArrowheads="1"/>
          </p:cNvSpPr>
          <p:nvPr/>
        </p:nvSpPr>
        <p:spPr bwMode="auto">
          <a:xfrm>
            <a:off x="628650" y="1939925"/>
            <a:ext cx="807720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95300" indent="-495300" algn="l" eaLnBrk="0" hangingPunct="0">
              <a:buClr>
                <a:srgbClr val="FF3300"/>
              </a:buClr>
              <a:buFont typeface="Arial" charset="0"/>
              <a:buNone/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3800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824" y="1131341"/>
            <a:ext cx="3649797" cy="452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7" y="1130427"/>
            <a:ext cx="3543499" cy="453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6476" name="Text Box 12"/>
          <p:cNvSpPr txBox="1">
            <a:spLocks noChangeArrowheads="1"/>
          </p:cNvSpPr>
          <p:nvPr/>
        </p:nvSpPr>
        <p:spPr bwMode="auto">
          <a:xfrm>
            <a:off x="539552" y="4318743"/>
            <a:ext cx="1657672" cy="630942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pt-BR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Isocustos Portuários </a:t>
            </a:r>
          </a:p>
          <a:p>
            <a:pPr algn="l" eaLnBrk="0" hangingPunct="0">
              <a:spcBef>
                <a:spcPct val="50000"/>
              </a:spcBef>
              <a:defRPr/>
            </a:pPr>
            <a:r>
              <a:rPr lang="pt-BR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Situação Atual</a:t>
            </a:r>
          </a:p>
        </p:txBody>
      </p:sp>
      <p:sp>
        <p:nvSpPr>
          <p:cNvPr id="446477" name="Text Box 13"/>
          <p:cNvSpPr txBox="1">
            <a:spLocks noChangeArrowheads="1"/>
          </p:cNvSpPr>
          <p:nvPr/>
        </p:nvSpPr>
        <p:spPr bwMode="auto">
          <a:xfrm>
            <a:off x="4727575" y="5751513"/>
            <a:ext cx="1574800" cy="244475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pt-BR" sz="10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6478" name="Text Box 14"/>
          <p:cNvSpPr txBox="1">
            <a:spLocks noChangeArrowheads="1"/>
          </p:cNvSpPr>
          <p:nvPr/>
        </p:nvSpPr>
        <p:spPr bwMode="auto">
          <a:xfrm>
            <a:off x="4831685" y="4299693"/>
            <a:ext cx="1937539" cy="954107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pt-BR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Isocustos Portuários </a:t>
            </a:r>
          </a:p>
          <a:p>
            <a:pPr algn="l" eaLnBrk="0" hangingPunct="0">
              <a:spcBef>
                <a:spcPct val="50000"/>
              </a:spcBef>
              <a:defRPr/>
            </a:pPr>
            <a:r>
              <a:rPr lang="pt-BR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Situação Futura</a:t>
            </a:r>
          </a:p>
          <a:p>
            <a:pPr algn="l" eaLnBrk="0" hangingPunct="0">
              <a:spcBef>
                <a:spcPct val="50000"/>
              </a:spcBef>
              <a:defRPr/>
            </a:pPr>
            <a:endParaRPr lang="pt-BR" sz="14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4"/>
          <p:cNvSpPr>
            <a:spLocks noChangeArrowheads="1"/>
          </p:cNvSpPr>
          <p:nvPr/>
        </p:nvSpPr>
        <p:spPr bwMode="auto">
          <a:xfrm>
            <a:off x="-107950" y="-96044"/>
            <a:ext cx="9793288" cy="5969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l" eaLnBrk="0" hangingPunct="0"/>
            <a:r>
              <a:rPr lang="pt-BR" dirty="0"/>
              <a:t> preservando o meio ambiente (ecossistema e biodiversidade),</a:t>
            </a:r>
          </a:p>
        </p:txBody>
      </p:sp>
      <p:sp>
        <p:nvSpPr>
          <p:cNvPr id="449541" name="Rectangle 5"/>
          <p:cNvSpPr>
            <a:spLocks noChangeArrowheads="1"/>
          </p:cNvSpPr>
          <p:nvPr/>
        </p:nvSpPr>
        <p:spPr bwMode="auto">
          <a:xfrm>
            <a:off x="392113" y="1323975"/>
            <a:ext cx="8374062" cy="541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120000"/>
              </a:lnSpc>
              <a:spcBef>
                <a:spcPct val="20000"/>
              </a:spcBef>
              <a:buClr>
                <a:srgbClr val="FFFF00"/>
              </a:buClr>
              <a:buSzPct val="85000"/>
              <a:buFont typeface="Arial" charset="0"/>
              <a:buNone/>
            </a:pPr>
            <a:r>
              <a:rPr lang="pt-BR" i="1">
                <a:solidFill>
                  <a:schemeClr val="bg1"/>
                </a:solidFill>
              </a:rPr>
              <a:t> </a:t>
            </a:r>
            <a:endParaRPr lang="pt-BR" i="1" u="sng">
              <a:solidFill>
                <a:schemeClr val="bg1"/>
              </a:solidFill>
            </a:endParaRPr>
          </a:p>
        </p:txBody>
      </p:sp>
      <p:sp>
        <p:nvSpPr>
          <p:cNvPr id="449542" name="Text Box 6"/>
          <p:cNvSpPr txBox="1">
            <a:spLocks noChangeArrowheads="1"/>
          </p:cNvSpPr>
          <p:nvPr/>
        </p:nvSpPr>
        <p:spPr bwMode="auto">
          <a:xfrm>
            <a:off x="4784725" y="2249488"/>
            <a:ext cx="395605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0" y="404664"/>
            <a:ext cx="9144000" cy="519113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800" dirty="0">
                <a:solidFill>
                  <a:schemeClr val="tx2"/>
                </a:solidFill>
              </a:rPr>
              <a:t>APROXIMAÇÃO SUSTENTABILIDADE AMBIENTAL</a:t>
            </a:r>
          </a:p>
        </p:txBody>
      </p:sp>
      <p:sp>
        <p:nvSpPr>
          <p:cNvPr id="449544" name="Text Box 8"/>
          <p:cNvSpPr txBox="1">
            <a:spLocks noChangeArrowheads="1"/>
          </p:cNvSpPr>
          <p:nvPr/>
        </p:nvSpPr>
        <p:spPr bwMode="auto">
          <a:xfrm>
            <a:off x="628650" y="1981200"/>
            <a:ext cx="807720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95300" indent="-495300" algn="l" eaLnBrk="0" hangingPunct="0">
              <a:buClr>
                <a:srgbClr val="FF3300"/>
              </a:buClr>
              <a:buFont typeface="Arial" charset="0"/>
              <a:buNone/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4823" name="Picture 9" descr="areas conservaca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6450" y="982663"/>
            <a:ext cx="4910138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Text Box 10"/>
          <p:cNvSpPr txBox="1">
            <a:spLocks noChangeArrowheads="1"/>
          </p:cNvSpPr>
          <p:nvPr/>
        </p:nvSpPr>
        <p:spPr bwMode="auto">
          <a:xfrm>
            <a:off x="5718770" y="4725144"/>
            <a:ext cx="1733550" cy="11557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1400" b="0" dirty="0" err="1">
                <a:solidFill>
                  <a:srgbClr val="006600"/>
                </a:solidFill>
              </a:rPr>
              <a:t>Biomas</a:t>
            </a:r>
            <a:r>
              <a:rPr lang="en-US" sz="1400" b="0" dirty="0">
                <a:solidFill>
                  <a:srgbClr val="006600"/>
                </a:solidFill>
              </a:rPr>
              <a:t>, </a:t>
            </a:r>
            <a:r>
              <a:rPr lang="en-US" sz="1400" b="0" dirty="0" err="1">
                <a:solidFill>
                  <a:srgbClr val="006600"/>
                </a:solidFill>
              </a:rPr>
              <a:t>Unidades</a:t>
            </a:r>
            <a:r>
              <a:rPr lang="en-US" sz="1400" b="0" dirty="0">
                <a:solidFill>
                  <a:srgbClr val="006600"/>
                </a:solidFill>
              </a:rPr>
              <a:t> de </a:t>
            </a:r>
            <a:r>
              <a:rPr lang="en-US" sz="1400" b="0" dirty="0" err="1">
                <a:solidFill>
                  <a:srgbClr val="006600"/>
                </a:solidFill>
              </a:rPr>
              <a:t>Conservação</a:t>
            </a:r>
            <a:r>
              <a:rPr lang="en-US" sz="1400" b="0" dirty="0">
                <a:solidFill>
                  <a:srgbClr val="006600"/>
                </a:solidFill>
              </a:rPr>
              <a:t> e </a:t>
            </a:r>
            <a:r>
              <a:rPr lang="en-US" sz="1400" b="0" dirty="0" err="1">
                <a:solidFill>
                  <a:srgbClr val="006600"/>
                </a:solidFill>
              </a:rPr>
              <a:t>Terras</a:t>
            </a:r>
            <a:r>
              <a:rPr lang="en-US" sz="1400" b="0" dirty="0">
                <a:solidFill>
                  <a:srgbClr val="006600"/>
                </a:solidFill>
              </a:rPr>
              <a:t> </a:t>
            </a:r>
            <a:r>
              <a:rPr lang="en-US" sz="1400" b="0" dirty="0" err="1">
                <a:solidFill>
                  <a:srgbClr val="006600"/>
                </a:solidFill>
              </a:rPr>
              <a:t>Indígenas</a:t>
            </a:r>
            <a:r>
              <a:rPr lang="en-US" sz="1400" b="0" dirty="0">
                <a:solidFill>
                  <a:srgbClr val="006600"/>
                </a:solidFill>
              </a:rPr>
              <a:t> </a:t>
            </a:r>
            <a:r>
              <a:rPr lang="en-US" sz="1400" b="0" dirty="0" err="1">
                <a:solidFill>
                  <a:srgbClr val="006600"/>
                </a:solidFill>
              </a:rPr>
              <a:t>Existentes</a:t>
            </a:r>
            <a:r>
              <a:rPr lang="en-US" sz="1400" b="0" dirty="0">
                <a:solidFill>
                  <a:srgbClr val="006600"/>
                </a:solidFill>
              </a:rPr>
              <a:t> e </a:t>
            </a:r>
            <a:r>
              <a:rPr lang="en-US" sz="1400" b="0" dirty="0" err="1">
                <a:solidFill>
                  <a:srgbClr val="006600"/>
                </a:solidFill>
              </a:rPr>
              <a:t>Demandadas</a:t>
            </a:r>
            <a:endParaRPr lang="pt-BR" sz="1400" b="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4"/>
          <p:cNvSpPr>
            <a:spLocks noChangeArrowheads="1"/>
          </p:cNvSpPr>
          <p:nvPr/>
        </p:nvSpPr>
        <p:spPr bwMode="auto">
          <a:xfrm>
            <a:off x="49213" y="98257"/>
            <a:ext cx="9070975" cy="596900"/>
          </a:xfrm>
          <a:prstGeom prst="roundRect">
            <a:avLst>
              <a:gd name="adj" fmla="val 16667"/>
            </a:avLst>
          </a:prstGeom>
          <a:noFill/>
          <a:ln w="38100" cap="sq" algn="ctr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l" eaLnBrk="0" hangingPunct="0">
              <a:lnSpc>
                <a:spcPct val="110000"/>
              </a:lnSpc>
            </a:pPr>
            <a:r>
              <a:rPr lang="pt-BR" dirty="0"/>
              <a:t>resultando no que o PNLT convencionou chamar de</a:t>
            </a:r>
            <a:r>
              <a:rPr lang="pt-BR" sz="1800" dirty="0"/>
              <a:t> </a:t>
            </a:r>
            <a:endParaRPr lang="pt-BR" dirty="0"/>
          </a:p>
          <a:p>
            <a:pPr algn="l" eaLnBrk="0" hangingPunct="0">
              <a:lnSpc>
                <a:spcPct val="110000"/>
              </a:lnSpc>
            </a:pPr>
            <a:r>
              <a:rPr lang="pt-BR" dirty="0">
                <a:solidFill>
                  <a:srgbClr val="66FF33"/>
                </a:solidFill>
              </a:rPr>
              <a:t>                            </a:t>
            </a:r>
            <a:r>
              <a:rPr lang="pt-BR" sz="2800" dirty="0">
                <a:solidFill>
                  <a:srgbClr val="00B050"/>
                </a:solidFill>
              </a:rPr>
              <a:t>VETORES LOGÍSTICOS...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0" y="692696"/>
            <a:ext cx="9144000" cy="369332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</p:spPr>
        <p:txBody>
          <a:bodyPr anchor="ctr" anchorCtr="1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pt-BR" dirty="0">
                <a:solidFill>
                  <a:schemeClr val="tx2"/>
                </a:solidFill>
              </a:rPr>
              <a:t>...a nova configuração espacial da Economia brasileira</a:t>
            </a:r>
          </a:p>
        </p:txBody>
      </p:sp>
      <p:sp>
        <p:nvSpPr>
          <p:cNvPr id="450566" name="Text Box 6"/>
          <p:cNvSpPr txBox="1">
            <a:spLocks noChangeArrowheads="1"/>
          </p:cNvSpPr>
          <p:nvPr/>
        </p:nvSpPr>
        <p:spPr bwMode="auto">
          <a:xfrm>
            <a:off x="628650" y="1966913"/>
            <a:ext cx="8077200" cy="457200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95300" indent="-495300" algn="l" eaLnBrk="0" hangingPunct="0">
              <a:buClr>
                <a:srgbClr val="FF3300"/>
              </a:buClr>
              <a:buFont typeface="Arial" charset="0"/>
              <a:buNone/>
              <a:defRPr/>
            </a:pPr>
            <a:endParaRPr lang="pt-BR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584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997744"/>
            <a:ext cx="548640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abela 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2" y="332657"/>
            <a:ext cx="8748464" cy="488268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847856" y="5301208"/>
            <a:ext cx="2592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Fonte: PNLT 2010</a:t>
            </a:r>
            <a:endParaRPr lang="pt-BR" sz="1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403648" y="-2738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Plano Nacional de Logística e Transportes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Depto Geologia e Prod Mineral\Recursos Minerais\Principais Provincias Minerais B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3102"/>
            <a:ext cx="8280920" cy="555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5796136" y="476672"/>
            <a:ext cx="280831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PRINCIPAIS PROVÍNCIAS </a:t>
            </a:r>
          </a:p>
          <a:p>
            <a:pPr algn="ctr"/>
            <a:r>
              <a:rPr lang="pt-BR" sz="1600" b="1" dirty="0" smtClean="0"/>
              <a:t>MINERAIS DO BRASIL</a:t>
            </a:r>
          </a:p>
          <a:p>
            <a:pPr algn="ctr"/>
            <a:r>
              <a:rPr lang="pt-BR" sz="900" b="1" dirty="0" smtClean="0"/>
              <a:t>		</a:t>
            </a:r>
            <a:r>
              <a:rPr lang="pt-BR" sz="1000" b="1" dirty="0" smtClean="0"/>
              <a:t>Fonte: MME</a:t>
            </a:r>
            <a:endParaRPr lang="pt-BR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4288"/>
            <a:ext cx="6518374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de cantos arredondados 7"/>
          <p:cNvSpPr/>
          <p:nvPr/>
        </p:nvSpPr>
        <p:spPr>
          <a:xfrm>
            <a:off x="395535" y="2281436"/>
            <a:ext cx="2114550" cy="5715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Anglo American - Níquel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Morro Sem Boné</a:t>
            </a: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1979711" y="764704"/>
            <a:ext cx="1539207" cy="500063"/>
          </a:xfrm>
          <a:prstGeom prst="roundRect">
            <a:avLst/>
          </a:prstGeom>
          <a:solidFill>
            <a:srgbClr val="57D3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Vale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S11D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375882" y="1357313"/>
            <a:ext cx="1895488" cy="714375"/>
          </a:xfrm>
          <a:prstGeom prst="roundRect">
            <a:avLst/>
          </a:prstGeom>
          <a:solidFill>
            <a:srgbClr val="007A3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100" dirty="0">
                <a:solidFill>
                  <a:schemeClr val="bg1"/>
                </a:solidFill>
              </a:rPr>
              <a:t>Vale Verde – Cobre e Ferro</a:t>
            </a:r>
          </a:p>
          <a:p>
            <a:pPr algn="ctr">
              <a:defRPr/>
            </a:pPr>
            <a:r>
              <a:rPr lang="pt-BR" sz="1100" dirty="0">
                <a:solidFill>
                  <a:schemeClr val="bg1"/>
                </a:solidFill>
              </a:rPr>
              <a:t>Projeto Serrote da Laje</a:t>
            </a: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3995935" y="2308870"/>
            <a:ext cx="1477962" cy="40005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Ferrous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Jacuípe</a:t>
            </a:r>
          </a:p>
        </p:txBody>
      </p:sp>
      <p:sp>
        <p:nvSpPr>
          <p:cNvPr id="20" name="Retângulo de cantos arredondados 19"/>
          <p:cNvSpPr/>
          <p:nvPr/>
        </p:nvSpPr>
        <p:spPr>
          <a:xfrm>
            <a:off x="395535" y="4149080"/>
            <a:ext cx="2595766" cy="500062"/>
          </a:xfrm>
          <a:prstGeom prst="roundRect">
            <a:avLst/>
          </a:prstGeom>
          <a:solidFill>
            <a:srgbClr val="8611B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bg1"/>
                </a:solidFill>
              </a:rPr>
              <a:t>Rio Paracatu</a:t>
            </a:r>
          </a:p>
          <a:p>
            <a:pPr algn="ctr">
              <a:defRPr/>
            </a:pPr>
            <a:r>
              <a:rPr lang="pt-BR" sz="1200" dirty="0">
                <a:solidFill>
                  <a:schemeClr val="bg1"/>
                </a:solidFill>
              </a:rPr>
              <a:t>Projeto Mina Morro do Ouro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6347649" y="4357688"/>
            <a:ext cx="1737531" cy="400050"/>
          </a:xfrm>
          <a:prstGeom prst="roundRect">
            <a:avLst/>
          </a:prstGeom>
          <a:solidFill>
            <a:srgbClr val="CC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bg1"/>
                </a:solidFill>
              </a:rPr>
              <a:t>Samarco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bg1"/>
                </a:solidFill>
              </a:rPr>
              <a:t>Projeto P4P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3584533" y="4857750"/>
            <a:ext cx="1923570" cy="400050"/>
          </a:xfrm>
          <a:prstGeom prst="roundRect">
            <a:avLst/>
          </a:prstGeom>
          <a:solidFill>
            <a:srgbClr val="F8A12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MMX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Serra Azul</a:t>
            </a: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611559" y="1500188"/>
            <a:ext cx="2000250" cy="5000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Anglo American - Níquel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Jacaré</a:t>
            </a: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3779911" y="376198"/>
            <a:ext cx="2404264" cy="6143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Anglo  American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Estação de Transbordo</a:t>
            </a: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6646440" y="2314575"/>
            <a:ext cx="1539206" cy="400050"/>
          </a:xfrm>
          <a:prstGeom prst="round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Yamana - Ouro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Santaluz</a:t>
            </a: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6300191" y="4857750"/>
            <a:ext cx="1923570" cy="685800"/>
          </a:xfrm>
          <a:prstGeom prst="roundRect">
            <a:avLst/>
          </a:prstGeom>
          <a:solidFill>
            <a:srgbClr val="F8A12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MMX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Bom Sucesso</a:t>
            </a:r>
          </a:p>
        </p:txBody>
      </p:sp>
      <p:sp>
        <p:nvSpPr>
          <p:cNvPr id="29" name="Retângulo de cantos arredondados 28"/>
          <p:cNvSpPr/>
          <p:nvPr/>
        </p:nvSpPr>
        <p:spPr>
          <a:xfrm>
            <a:off x="6306522" y="3143250"/>
            <a:ext cx="2211403" cy="4000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Anglo American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Minas Rio</a:t>
            </a: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3282131" y="2928938"/>
            <a:ext cx="1477962" cy="40005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Ferrous - Ferro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50 MTPA</a:t>
            </a:r>
          </a:p>
        </p:txBody>
      </p:sp>
      <p:cxnSp>
        <p:nvCxnSpPr>
          <p:cNvPr id="38" name="Conector de seta reta 37"/>
          <p:cNvCxnSpPr/>
          <p:nvPr/>
        </p:nvCxnSpPr>
        <p:spPr>
          <a:xfrm>
            <a:off x="2123727" y="2855789"/>
            <a:ext cx="214312" cy="35718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>
            <a:stCxn id="26" idx="3"/>
          </p:cNvCxnSpPr>
          <p:nvPr/>
        </p:nvCxnSpPr>
        <p:spPr>
          <a:xfrm flipV="1">
            <a:off x="2915815" y="3789040"/>
            <a:ext cx="1368152" cy="122185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/>
          <p:cNvCxnSpPr/>
          <p:nvPr/>
        </p:nvCxnSpPr>
        <p:spPr>
          <a:xfrm flipV="1">
            <a:off x="2987823" y="3645024"/>
            <a:ext cx="1368152" cy="72236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e seta reta 52"/>
          <p:cNvCxnSpPr/>
          <p:nvPr/>
        </p:nvCxnSpPr>
        <p:spPr>
          <a:xfrm>
            <a:off x="2627783" y="1928813"/>
            <a:ext cx="928688" cy="28575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de seta reta 54"/>
          <p:cNvCxnSpPr/>
          <p:nvPr/>
        </p:nvCxnSpPr>
        <p:spPr>
          <a:xfrm flipH="1">
            <a:off x="4255316" y="1005334"/>
            <a:ext cx="285750" cy="42862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/>
          <p:cNvCxnSpPr/>
          <p:nvPr/>
        </p:nvCxnSpPr>
        <p:spPr>
          <a:xfrm>
            <a:off x="3131839" y="1268760"/>
            <a:ext cx="785812" cy="7858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/>
          <p:nvPr/>
        </p:nvCxnSpPr>
        <p:spPr>
          <a:xfrm flipH="1">
            <a:off x="5899646" y="1628800"/>
            <a:ext cx="476236" cy="100012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/>
          <p:cNvCxnSpPr/>
          <p:nvPr/>
        </p:nvCxnSpPr>
        <p:spPr>
          <a:xfrm flipH="1">
            <a:off x="5580111" y="2543066"/>
            <a:ext cx="1066329" cy="33833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de seta reta 62"/>
          <p:cNvCxnSpPr/>
          <p:nvPr/>
        </p:nvCxnSpPr>
        <p:spPr>
          <a:xfrm>
            <a:off x="5067497" y="2714625"/>
            <a:ext cx="500063" cy="3571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de seta reta 64"/>
          <p:cNvCxnSpPr/>
          <p:nvPr/>
        </p:nvCxnSpPr>
        <p:spPr>
          <a:xfrm flipH="1">
            <a:off x="4975581" y="3343040"/>
            <a:ext cx="1316990" cy="57526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de seta reta 66"/>
          <p:cNvCxnSpPr/>
          <p:nvPr/>
        </p:nvCxnSpPr>
        <p:spPr>
          <a:xfrm rot="5400000" flipH="1" flipV="1">
            <a:off x="4092416" y="4250532"/>
            <a:ext cx="642937" cy="5715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de seta reta 68"/>
          <p:cNvCxnSpPr/>
          <p:nvPr/>
        </p:nvCxnSpPr>
        <p:spPr>
          <a:xfrm flipH="1" flipV="1">
            <a:off x="5364087" y="4149080"/>
            <a:ext cx="977094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de seta reta 70"/>
          <p:cNvCxnSpPr/>
          <p:nvPr/>
        </p:nvCxnSpPr>
        <p:spPr>
          <a:xfrm>
            <a:off x="4568006" y="3335338"/>
            <a:ext cx="357187" cy="7858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de seta reta 72"/>
          <p:cNvCxnSpPr/>
          <p:nvPr/>
        </p:nvCxnSpPr>
        <p:spPr>
          <a:xfrm flipH="1" flipV="1">
            <a:off x="4788023" y="4437112"/>
            <a:ext cx="1498882" cy="69153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angulado 125"/>
          <p:cNvCxnSpPr/>
          <p:nvPr/>
        </p:nvCxnSpPr>
        <p:spPr>
          <a:xfrm flipV="1">
            <a:off x="2195735" y="3457575"/>
            <a:ext cx="285750" cy="14287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de cantos arredondados 9"/>
          <p:cNvSpPr/>
          <p:nvPr/>
        </p:nvSpPr>
        <p:spPr>
          <a:xfrm>
            <a:off x="395535" y="3573016"/>
            <a:ext cx="2211403" cy="500063"/>
          </a:xfrm>
          <a:prstGeom prst="round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Yamana - Ouro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Ernesto / Pau a Pique</a:t>
            </a:r>
          </a:p>
        </p:txBody>
      </p:sp>
      <p:sp>
        <p:nvSpPr>
          <p:cNvPr id="26" name="Retângulo de cantos arredondados 25"/>
          <p:cNvSpPr/>
          <p:nvPr/>
        </p:nvSpPr>
        <p:spPr>
          <a:xfrm>
            <a:off x="698081" y="4725144"/>
            <a:ext cx="2217734" cy="5715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Anglo American - Fosfato</a:t>
            </a:r>
          </a:p>
          <a:p>
            <a:pPr algn="ctr">
              <a:defRPr/>
            </a:pPr>
            <a:r>
              <a:rPr lang="pt-BR" sz="1200" dirty="0">
                <a:solidFill>
                  <a:schemeClr val="tx1"/>
                </a:solidFill>
              </a:rPr>
              <a:t>Projeto Goiás II</a:t>
            </a:r>
          </a:p>
        </p:txBody>
      </p:sp>
      <p:sp>
        <p:nvSpPr>
          <p:cNvPr id="62" name="CaixaDeTexto 61"/>
          <p:cNvSpPr txBox="1"/>
          <p:nvPr/>
        </p:nvSpPr>
        <p:spPr>
          <a:xfrm>
            <a:off x="6552728" y="154667"/>
            <a:ext cx="248376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PROJETOS </a:t>
            </a:r>
          </a:p>
          <a:p>
            <a:pPr algn="ctr"/>
            <a:r>
              <a:rPr lang="pt-BR" sz="1600" b="1" dirty="0" smtClean="0"/>
              <a:t>DE GRANDE PORTE</a:t>
            </a:r>
          </a:p>
          <a:p>
            <a:pPr algn="ctr"/>
            <a:r>
              <a:rPr lang="pt-BR" sz="1600" b="1" dirty="0" smtClean="0"/>
              <a:t>EM  IMPLANTAÇÃO</a:t>
            </a:r>
          </a:p>
          <a:p>
            <a:r>
              <a:rPr lang="pt-BR" sz="1100" b="1" dirty="0" smtClean="0"/>
              <a:t>	</a:t>
            </a:r>
            <a:r>
              <a:rPr lang="pt-BR" sz="1000" b="1" dirty="0" smtClean="0"/>
              <a:t>                    Fonte: MME</a:t>
            </a:r>
            <a:endParaRPr lang="pt-BR" sz="1000" b="1" dirty="0"/>
          </a:p>
        </p:txBody>
      </p:sp>
    </p:spTree>
    <p:extLst>
      <p:ext uri="{BB962C8B-B14F-4D97-AF65-F5344CB8AC3E}">
        <p14:creationId xmlns:p14="http://schemas.microsoft.com/office/powerpoint/2010/main" xmlns="" val="34368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07950" y="620713"/>
            <a:ext cx="88931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/>
              <a:t>Frente a esse quadro da produção brasileira, há necessidade de o sistema de transportes se adequar:</a:t>
            </a:r>
          </a:p>
          <a:p>
            <a:endParaRPr lang="pt-BR" b="1" dirty="0"/>
          </a:p>
          <a:p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à </a:t>
            </a:r>
            <a:r>
              <a:rPr lang="pt-BR" b="1" i="1" dirty="0"/>
              <a:t>logística do agronegócio e mineração</a:t>
            </a:r>
            <a:r>
              <a:rPr lang="pt-BR" dirty="0"/>
              <a:t>, disseminado no </a:t>
            </a:r>
            <a:r>
              <a:rPr lang="pt-BR" i="1" dirty="0"/>
              <a:t>hinterland </a:t>
            </a:r>
            <a:r>
              <a:rPr lang="pt-BR" dirty="0"/>
              <a:t>brasileiro, com modais de alta capacidade, sejam ferroviários ou aquaviários, no acesso a mercados internos e portos de exportação, que requerem também áreas específicas de terminais. A logística do segmento de mineração no País já detém sistemas ferroviários eficientes de acesso a mercados e exportações, exigindo porém adequações ou ampliações nas novas áreas de </a:t>
            </a:r>
            <a:r>
              <a:rPr lang="pt-BR" dirty="0" smtClean="0"/>
              <a:t>produção;</a:t>
            </a: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à </a:t>
            </a:r>
            <a:r>
              <a:rPr lang="pt-BR" b="1" i="1" dirty="0"/>
              <a:t>logística das atividades urbanas</a:t>
            </a:r>
            <a:r>
              <a:rPr lang="pt-BR" dirty="0"/>
              <a:t>, com modais rodoviários de grande capacidade nos entornos urbanos, cuja movimentação de acesso a mercados internos e exportações não conflite com a da indústria e do agronegócio, por meio de anéis e contornos rodo-ferroviários nos principais centros, que separem esses distintos fluxos, assim como acessos rápidos a portos e terminais.</a:t>
            </a:r>
            <a:r>
              <a:rPr lang="pt-BR" sz="1800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vetor-leste-FERRO.png"/>
          <p:cNvPicPr>
            <a:picLocks noChangeAspect="1"/>
          </p:cNvPicPr>
          <p:nvPr/>
        </p:nvPicPr>
        <p:blipFill>
          <a:blip r:embed="rId2" cstate="print"/>
          <a:srcRect t="399"/>
          <a:stretch>
            <a:fillRect/>
          </a:stretch>
        </p:blipFill>
        <p:spPr>
          <a:xfrm>
            <a:off x="2729591" y="116633"/>
            <a:ext cx="6306905" cy="5697202"/>
          </a:xfrm>
          <a:prstGeom prst="rect">
            <a:avLst/>
          </a:prstGeom>
        </p:spPr>
      </p:pic>
      <p:sp>
        <p:nvSpPr>
          <p:cNvPr id="128" name="CaixaDeTexto 127"/>
          <p:cNvSpPr txBox="1"/>
          <p:nvPr/>
        </p:nvSpPr>
        <p:spPr>
          <a:xfrm>
            <a:off x="5537904" y="3284984"/>
            <a:ext cx="7634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130" name="CaixaDeTexto 129"/>
          <p:cNvSpPr txBox="1"/>
          <p:nvPr/>
        </p:nvSpPr>
        <p:spPr>
          <a:xfrm>
            <a:off x="5176722" y="4221088"/>
            <a:ext cx="7634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</a:t>
            </a:r>
          </a:p>
          <a:p>
            <a:pPr algn="ctr"/>
            <a:r>
              <a:rPr lang="pt-BR" sz="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Centro-Atlântica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CaixaDeTexto 130"/>
          <p:cNvSpPr txBox="1"/>
          <p:nvPr/>
        </p:nvSpPr>
        <p:spPr>
          <a:xfrm>
            <a:off x="7482119" y="4149080"/>
            <a:ext cx="30659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EFVM</a:t>
            </a:r>
            <a:endParaRPr lang="pt-BR" dirty="0"/>
          </a:p>
        </p:txBody>
      </p:sp>
      <p:sp>
        <p:nvSpPr>
          <p:cNvPr id="132" name="CaixaDeTexto 131"/>
          <p:cNvSpPr txBox="1"/>
          <p:nvPr/>
        </p:nvSpPr>
        <p:spPr>
          <a:xfrm>
            <a:off x="5321879" y="5157192"/>
            <a:ext cx="622348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MRS</a:t>
            </a:r>
          </a:p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Logística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CaixaDeTexto 132"/>
          <p:cNvSpPr txBox="1"/>
          <p:nvPr/>
        </p:nvSpPr>
        <p:spPr>
          <a:xfrm>
            <a:off x="6948264" y="4869160"/>
            <a:ext cx="7634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134" name="CaixaDeTexto 133"/>
          <p:cNvSpPr txBox="1"/>
          <p:nvPr/>
        </p:nvSpPr>
        <p:spPr>
          <a:xfrm>
            <a:off x="6588224" y="3902859"/>
            <a:ext cx="936104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 Transcontinental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CaixaDeTexto 134"/>
          <p:cNvSpPr txBox="1"/>
          <p:nvPr/>
        </p:nvSpPr>
        <p:spPr>
          <a:xfrm>
            <a:off x="4025735" y="1916832"/>
            <a:ext cx="55739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Ferrovia</a:t>
            </a:r>
          </a:p>
          <a:p>
            <a:r>
              <a:rPr lang="pt-BR" sz="900" dirty="0"/>
              <a:t>Norte-Sul</a:t>
            </a:r>
          </a:p>
        </p:txBody>
      </p:sp>
      <p:sp>
        <p:nvSpPr>
          <p:cNvPr id="136" name="CaixaDeTexto 135"/>
          <p:cNvSpPr txBox="1"/>
          <p:nvPr/>
        </p:nvSpPr>
        <p:spPr>
          <a:xfrm>
            <a:off x="3275856" y="1844824"/>
            <a:ext cx="301549" cy="12311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FICO</a:t>
            </a:r>
          </a:p>
        </p:txBody>
      </p:sp>
      <p:sp>
        <p:nvSpPr>
          <p:cNvPr id="24" name="Título 23"/>
          <p:cNvSpPr>
            <a:spLocks noGrp="1"/>
          </p:cNvSpPr>
          <p:nvPr>
            <p:ph type="title"/>
          </p:nvPr>
        </p:nvSpPr>
        <p:spPr>
          <a:xfrm>
            <a:off x="539552" y="399802"/>
            <a:ext cx="7919253" cy="829757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dirty="0"/>
          </a:p>
        </p:txBody>
      </p:sp>
      <p:graphicFrame>
        <p:nvGraphicFramePr>
          <p:cNvPr id="25" name="Tabela 24"/>
          <p:cNvGraphicFramePr>
            <a:graphicFrameLocks noGrp="1"/>
          </p:cNvGraphicFramePr>
          <p:nvPr/>
        </p:nvGraphicFramePr>
        <p:xfrm>
          <a:off x="179512" y="2420888"/>
          <a:ext cx="3424983" cy="1136911"/>
        </p:xfrm>
        <a:graphic>
          <a:graphicData uri="http://schemas.openxmlformats.org/drawingml/2006/table">
            <a:tbl>
              <a:tblPr/>
              <a:tblGrid>
                <a:gridCol w="1920296"/>
                <a:gridCol w="1504687"/>
              </a:tblGrid>
              <a:tr h="45476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Investimento (R$)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2738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Certos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625.892.564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738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Investimentos Prováveis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16.272.200.000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2738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16.898.092.564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pSp>
        <p:nvGrpSpPr>
          <p:cNvPr id="2" name="Grupo 25"/>
          <p:cNvGrpSpPr/>
          <p:nvPr/>
        </p:nvGrpSpPr>
        <p:grpSpPr>
          <a:xfrm>
            <a:off x="747112" y="4149080"/>
            <a:ext cx="1591945" cy="1633674"/>
            <a:chOff x="58880" y="5085184"/>
            <a:chExt cx="1664648" cy="1710856"/>
          </a:xfrm>
        </p:grpSpPr>
        <p:grpSp>
          <p:nvGrpSpPr>
            <p:cNvPr id="3" name="Grupo 4"/>
            <p:cNvGrpSpPr/>
            <p:nvPr/>
          </p:nvGrpSpPr>
          <p:grpSpPr>
            <a:xfrm>
              <a:off x="58880" y="5085184"/>
              <a:ext cx="1664648" cy="1710856"/>
              <a:chOff x="54546" y="5172639"/>
              <a:chExt cx="1664648" cy="1117130"/>
            </a:xfrm>
          </p:grpSpPr>
          <p:sp>
            <p:nvSpPr>
              <p:cNvPr id="40" name="Retângulo de cantos arredondados 39"/>
              <p:cNvSpPr/>
              <p:nvPr/>
            </p:nvSpPr>
            <p:spPr>
              <a:xfrm>
                <a:off x="54546" y="5180414"/>
                <a:ext cx="1664648" cy="110935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41" name="CaixaDeTexto 40"/>
              <p:cNvSpPr txBox="1"/>
              <p:nvPr/>
            </p:nvSpPr>
            <p:spPr>
              <a:xfrm>
                <a:off x="553587" y="5172639"/>
                <a:ext cx="681559" cy="23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900" b="1" dirty="0" smtClean="0"/>
                  <a:t>LEGENDA</a:t>
                </a:r>
                <a:endParaRPr lang="pt-BR" sz="900" b="1" dirty="0"/>
              </a:p>
            </p:txBody>
          </p:sp>
          <p:sp>
            <p:nvSpPr>
              <p:cNvPr id="42" name="CaixaDeTexto 41"/>
              <p:cNvSpPr txBox="1"/>
              <p:nvPr/>
            </p:nvSpPr>
            <p:spPr>
              <a:xfrm>
                <a:off x="361980" y="5375993"/>
                <a:ext cx="1069354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 Estratégicos</a:t>
                </a:r>
                <a:endParaRPr lang="pt-BR" sz="800" b="1" dirty="0"/>
              </a:p>
            </p:txBody>
          </p:sp>
          <p:pic>
            <p:nvPicPr>
              <p:cNvPr id="43" name="Imagem 42" descr="Porto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6010" y="5333821"/>
                <a:ext cx="195529" cy="196309"/>
              </a:xfrm>
              <a:prstGeom prst="rect">
                <a:avLst/>
              </a:prstGeom>
            </p:spPr>
          </p:pic>
          <p:pic>
            <p:nvPicPr>
              <p:cNvPr id="44" name="Imagem 43" descr="Porto2.png"/>
              <p:cNvPicPr>
                <a:picLocks noChangeAspect="1"/>
              </p:cNvPicPr>
              <p:nvPr/>
            </p:nvPicPr>
            <p:blipFill>
              <a:blip r:embed="rId4" cstate="print"/>
              <a:srcRect t="-150000" b="-150000"/>
              <a:stretch>
                <a:fillRect/>
              </a:stretch>
            </p:blipFill>
            <p:spPr>
              <a:xfrm>
                <a:off x="191304" y="5567543"/>
                <a:ext cx="157996" cy="120475"/>
              </a:xfrm>
              <a:prstGeom prst="rect">
                <a:avLst/>
              </a:prstGeom>
            </p:spPr>
          </p:pic>
          <p:sp>
            <p:nvSpPr>
              <p:cNvPr id="45" name="CaixaDeTexto 44"/>
              <p:cNvSpPr txBox="1"/>
              <p:nvPr/>
            </p:nvSpPr>
            <p:spPr>
              <a:xfrm>
                <a:off x="358311" y="5548789"/>
                <a:ext cx="494526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</a:t>
                </a:r>
                <a:endParaRPr lang="pt-BR" sz="800" b="1" dirty="0"/>
              </a:p>
            </p:txBody>
          </p:sp>
          <p:cxnSp>
            <p:nvCxnSpPr>
              <p:cNvPr id="46" name="Conector reto 45"/>
              <p:cNvCxnSpPr/>
              <p:nvPr/>
            </p:nvCxnSpPr>
            <p:spPr>
              <a:xfrm flipV="1">
                <a:off x="127071" y="5788752"/>
                <a:ext cx="283281" cy="65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>
              <a:xfrm flipV="1">
                <a:off x="127071" y="5955917"/>
                <a:ext cx="283281" cy="65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CaixaDeTexto 47"/>
              <p:cNvSpPr txBox="1"/>
              <p:nvPr/>
            </p:nvSpPr>
            <p:spPr>
              <a:xfrm>
                <a:off x="358311" y="5709495"/>
                <a:ext cx="101341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Principais Ferrovias</a:t>
                </a:r>
                <a:endParaRPr lang="pt-BR" sz="800" b="1" dirty="0"/>
              </a:p>
            </p:txBody>
          </p:sp>
          <p:sp>
            <p:nvSpPr>
              <p:cNvPr id="49" name="CaixaDeTexto 48"/>
              <p:cNvSpPr txBox="1"/>
              <p:nvPr/>
            </p:nvSpPr>
            <p:spPr>
              <a:xfrm>
                <a:off x="358852" y="5893199"/>
                <a:ext cx="1079650" cy="140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" b="1" dirty="0" smtClean="0"/>
                  <a:t>Principais Rodovias</a:t>
                </a:r>
                <a:endParaRPr lang="pt-BR" sz="800" b="1" dirty="0"/>
              </a:p>
            </p:txBody>
          </p:sp>
        </p:grpSp>
        <p:cxnSp>
          <p:nvCxnSpPr>
            <p:cNvPr id="38" name="Conector reto 37"/>
            <p:cNvCxnSpPr/>
            <p:nvPr/>
          </p:nvCxnSpPr>
          <p:spPr>
            <a:xfrm>
              <a:off x="136379" y="6525344"/>
              <a:ext cx="288032" cy="0"/>
            </a:xfrm>
            <a:prstGeom prst="line">
              <a:avLst/>
            </a:prstGeom>
            <a:ln w="444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CaixaDeTexto 38"/>
            <p:cNvSpPr txBox="1"/>
            <p:nvPr/>
          </p:nvSpPr>
          <p:spPr>
            <a:xfrm>
              <a:off x="357036" y="6400578"/>
              <a:ext cx="1079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b="1" dirty="0" smtClean="0"/>
                <a:t>Principais Hidrovias</a:t>
              </a:r>
              <a:endParaRPr lang="pt-BR" sz="800" b="1" dirty="0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vetor-leste-ROD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44624"/>
            <a:ext cx="6454021" cy="5839695"/>
          </a:xfrm>
          <a:prstGeom prst="rect">
            <a:avLst/>
          </a:prstGeom>
        </p:spPr>
      </p:pic>
      <p:sp>
        <p:nvSpPr>
          <p:cNvPr id="16" name="Título 15"/>
          <p:cNvSpPr>
            <a:spLocks noGrp="1"/>
          </p:cNvSpPr>
          <p:nvPr>
            <p:ph type="title"/>
          </p:nvPr>
        </p:nvSpPr>
        <p:spPr>
          <a:xfrm>
            <a:off x="179512" y="183778"/>
            <a:ext cx="8280920" cy="868958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179512" y="908720"/>
          <a:ext cx="3308672" cy="1190625"/>
        </p:xfrm>
        <a:graphic>
          <a:graphicData uri="http://schemas.openxmlformats.org/drawingml/2006/table">
            <a:tbl>
              <a:tblPr/>
              <a:tblGrid>
                <a:gridCol w="1955125"/>
                <a:gridCol w="1353547"/>
              </a:tblGrid>
              <a:tr h="47625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Investimento (R$)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Investimentos Certos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7.251.500.000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Investimentos Prováveis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6.677.572.737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13.929.072.737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pSp>
        <p:nvGrpSpPr>
          <p:cNvPr id="2" name="Grupo 25"/>
          <p:cNvGrpSpPr/>
          <p:nvPr/>
        </p:nvGrpSpPr>
        <p:grpSpPr>
          <a:xfrm>
            <a:off x="467544" y="3356992"/>
            <a:ext cx="1664648" cy="1710856"/>
            <a:chOff x="58880" y="5085184"/>
            <a:chExt cx="1664648" cy="1710856"/>
          </a:xfrm>
        </p:grpSpPr>
        <p:grpSp>
          <p:nvGrpSpPr>
            <p:cNvPr id="3" name="Grupo 4"/>
            <p:cNvGrpSpPr/>
            <p:nvPr/>
          </p:nvGrpSpPr>
          <p:grpSpPr>
            <a:xfrm>
              <a:off x="58880" y="5085184"/>
              <a:ext cx="1664648" cy="1710856"/>
              <a:chOff x="54546" y="5172639"/>
              <a:chExt cx="1664648" cy="111713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54546" y="5180414"/>
                <a:ext cx="1664648" cy="110935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3" name="CaixaDeTexto 32"/>
              <p:cNvSpPr txBox="1"/>
              <p:nvPr/>
            </p:nvSpPr>
            <p:spPr>
              <a:xfrm>
                <a:off x="553587" y="5172639"/>
                <a:ext cx="681559" cy="23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900" b="1" dirty="0" smtClean="0"/>
                  <a:t>LEGENDA</a:t>
                </a:r>
                <a:endParaRPr lang="pt-BR" sz="900" b="1" dirty="0"/>
              </a:p>
            </p:txBody>
          </p:sp>
          <p:sp>
            <p:nvSpPr>
              <p:cNvPr id="34" name="CaixaDeTexto 33"/>
              <p:cNvSpPr txBox="1"/>
              <p:nvPr/>
            </p:nvSpPr>
            <p:spPr>
              <a:xfrm>
                <a:off x="361980" y="5375993"/>
                <a:ext cx="1069354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 Estratégicos</a:t>
                </a:r>
                <a:endParaRPr lang="pt-BR" sz="800" b="1" dirty="0"/>
              </a:p>
            </p:txBody>
          </p:sp>
          <p:pic>
            <p:nvPicPr>
              <p:cNvPr id="35" name="Imagem 34" descr="Porto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6010" y="5333821"/>
                <a:ext cx="195529" cy="196309"/>
              </a:xfrm>
              <a:prstGeom prst="rect">
                <a:avLst/>
              </a:prstGeom>
            </p:spPr>
          </p:pic>
          <p:pic>
            <p:nvPicPr>
              <p:cNvPr id="36" name="Imagem 35" descr="Porto2.png"/>
              <p:cNvPicPr>
                <a:picLocks noChangeAspect="1"/>
              </p:cNvPicPr>
              <p:nvPr/>
            </p:nvPicPr>
            <p:blipFill>
              <a:blip r:embed="rId4" cstate="print"/>
              <a:srcRect t="-150000" b="-150000"/>
              <a:stretch>
                <a:fillRect/>
              </a:stretch>
            </p:blipFill>
            <p:spPr>
              <a:xfrm>
                <a:off x="191304" y="5567543"/>
                <a:ext cx="157996" cy="120475"/>
              </a:xfrm>
              <a:prstGeom prst="rect">
                <a:avLst/>
              </a:prstGeom>
            </p:spPr>
          </p:pic>
          <p:sp>
            <p:nvSpPr>
              <p:cNvPr id="37" name="CaixaDeTexto 36"/>
              <p:cNvSpPr txBox="1"/>
              <p:nvPr/>
            </p:nvSpPr>
            <p:spPr>
              <a:xfrm>
                <a:off x="358311" y="5548789"/>
                <a:ext cx="494526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</a:t>
                </a:r>
                <a:endParaRPr lang="pt-BR" sz="800" b="1" dirty="0"/>
              </a:p>
            </p:txBody>
          </p:sp>
          <p:cxnSp>
            <p:nvCxnSpPr>
              <p:cNvPr id="38" name="Conector reto 37"/>
              <p:cNvCxnSpPr/>
              <p:nvPr/>
            </p:nvCxnSpPr>
            <p:spPr>
              <a:xfrm flipV="1">
                <a:off x="127071" y="5788752"/>
                <a:ext cx="283281" cy="65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/>
              <p:cNvCxnSpPr/>
              <p:nvPr/>
            </p:nvCxnSpPr>
            <p:spPr>
              <a:xfrm flipV="1">
                <a:off x="127071" y="5955917"/>
                <a:ext cx="283281" cy="65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CaixaDeTexto 39"/>
              <p:cNvSpPr txBox="1"/>
              <p:nvPr/>
            </p:nvSpPr>
            <p:spPr>
              <a:xfrm>
                <a:off x="358311" y="5709495"/>
                <a:ext cx="101341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Principais Ferrovias</a:t>
                </a:r>
                <a:endParaRPr lang="pt-BR" sz="800" b="1" dirty="0"/>
              </a:p>
            </p:txBody>
          </p:sp>
          <p:sp>
            <p:nvSpPr>
              <p:cNvPr id="41" name="CaixaDeTexto 40"/>
              <p:cNvSpPr txBox="1"/>
              <p:nvPr/>
            </p:nvSpPr>
            <p:spPr>
              <a:xfrm>
                <a:off x="358852" y="5893199"/>
                <a:ext cx="1079650" cy="140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" b="1" dirty="0" smtClean="0"/>
                  <a:t>Principais Rodovias</a:t>
                </a:r>
                <a:endParaRPr lang="pt-BR" sz="800" b="1" dirty="0"/>
              </a:p>
            </p:txBody>
          </p:sp>
        </p:grpSp>
        <p:cxnSp>
          <p:nvCxnSpPr>
            <p:cNvPr id="30" name="Conector reto 29"/>
            <p:cNvCxnSpPr/>
            <p:nvPr/>
          </p:nvCxnSpPr>
          <p:spPr>
            <a:xfrm>
              <a:off x="136379" y="6525344"/>
              <a:ext cx="288032" cy="0"/>
            </a:xfrm>
            <a:prstGeom prst="line">
              <a:avLst/>
            </a:prstGeom>
            <a:ln w="444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ixaDeTexto 30"/>
            <p:cNvSpPr txBox="1"/>
            <p:nvPr/>
          </p:nvSpPr>
          <p:spPr>
            <a:xfrm>
              <a:off x="357036" y="6400578"/>
              <a:ext cx="1079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b="1" dirty="0" smtClean="0"/>
                <a:t>Principais Hidrovias</a:t>
              </a:r>
              <a:endParaRPr lang="pt-BR" sz="800" b="1" dirty="0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vetor-leste-HIDR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9820" y="142852"/>
            <a:ext cx="6244212" cy="5640606"/>
          </a:xfrm>
          <a:prstGeom prst="rect">
            <a:avLst/>
          </a:prstGeom>
        </p:spPr>
      </p:pic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179512" y="327794"/>
            <a:ext cx="8280920" cy="868958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dirty="0"/>
          </a:p>
        </p:txBody>
      </p:sp>
      <p:graphicFrame>
        <p:nvGraphicFramePr>
          <p:cNvPr id="30" name="Tabela 29"/>
          <p:cNvGraphicFramePr>
            <a:graphicFrameLocks noGrp="1"/>
          </p:cNvGraphicFramePr>
          <p:nvPr/>
        </p:nvGraphicFramePr>
        <p:xfrm>
          <a:off x="179512" y="1230263"/>
          <a:ext cx="3403600" cy="1190625"/>
        </p:xfrm>
        <a:graphic>
          <a:graphicData uri="http://schemas.openxmlformats.org/drawingml/2006/table">
            <a:tbl>
              <a:tblPr/>
              <a:tblGrid>
                <a:gridCol w="1928601"/>
                <a:gridCol w="1474999"/>
              </a:tblGrid>
              <a:tr h="47625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Investimento (R$)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Certos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12.750.000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Prováveis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5.313.788.000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5.326.538.000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pSp>
        <p:nvGrpSpPr>
          <p:cNvPr id="2" name="Grupo 28"/>
          <p:cNvGrpSpPr/>
          <p:nvPr/>
        </p:nvGrpSpPr>
        <p:grpSpPr>
          <a:xfrm>
            <a:off x="764212" y="3429000"/>
            <a:ext cx="1664648" cy="1710856"/>
            <a:chOff x="58880" y="5085183"/>
            <a:chExt cx="1664648" cy="1710856"/>
          </a:xfrm>
        </p:grpSpPr>
        <p:grpSp>
          <p:nvGrpSpPr>
            <p:cNvPr id="3" name="Grupo 4"/>
            <p:cNvGrpSpPr/>
            <p:nvPr/>
          </p:nvGrpSpPr>
          <p:grpSpPr>
            <a:xfrm>
              <a:off x="58880" y="5085183"/>
              <a:ext cx="1664648" cy="1710856"/>
              <a:chOff x="54546" y="5172639"/>
              <a:chExt cx="1664648" cy="1117130"/>
            </a:xfrm>
          </p:grpSpPr>
          <p:sp>
            <p:nvSpPr>
              <p:cNvPr id="34" name="Retângulo de cantos arredondados 33"/>
              <p:cNvSpPr/>
              <p:nvPr/>
            </p:nvSpPr>
            <p:spPr>
              <a:xfrm>
                <a:off x="54546" y="5180414"/>
                <a:ext cx="1664648" cy="110935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>
                <a:off x="553587" y="5172639"/>
                <a:ext cx="681559" cy="23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900" b="1" dirty="0" smtClean="0"/>
                  <a:t>LEGENDA</a:t>
                </a:r>
                <a:endParaRPr lang="pt-BR" sz="900" b="1" dirty="0"/>
              </a:p>
            </p:txBody>
          </p:sp>
          <p:sp>
            <p:nvSpPr>
              <p:cNvPr id="36" name="CaixaDeTexto 35"/>
              <p:cNvSpPr txBox="1"/>
              <p:nvPr/>
            </p:nvSpPr>
            <p:spPr>
              <a:xfrm>
                <a:off x="361980" y="5375993"/>
                <a:ext cx="1069354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 Estratégicos</a:t>
                </a:r>
                <a:endParaRPr lang="pt-BR" sz="800" b="1" dirty="0"/>
              </a:p>
            </p:txBody>
          </p:sp>
          <p:pic>
            <p:nvPicPr>
              <p:cNvPr id="37" name="Imagem 36" descr="Porto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6010" y="5333821"/>
                <a:ext cx="195529" cy="196309"/>
              </a:xfrm>
              <a:prstGeom prst="rect">
                <a:avLst/>
              </a:prstGeom>
            </p:spPr>
          </p:pic>
          <p:pic>
            <p:nvPicPr>
              <p:cNvPr id="38" name="Imagem 37" descr="Porto2.png"/>
              <p:cNvPicPr>
                <a:picLocks noChangeAspect="1"/>
              </p:cNvPicPr>
              <p:nvPr/>
            </p:nvPicPr>
            <p:blipFill>
              <a:blip r:embed="rId4" cstate="print"/>
              <a:srcRect t="-150000" b="-150000"/>
              <a:stretch>
                <a:fillRect/>
              </a:stretch>
            </p:blipFill>
            <p:spPr>
              <a:xfrm>
                <a:off x="191304" y="5567543"/>
                <a:ext cx="157996" cy="120475"/>
              </a:xfrm>
              <a:prstGeom prst="rect">
                <a:avLst/>
              </a:prstGeom>
            </p:spPr>
          </p:pic>
          <p:sp>
            <p:nvSpPr>
              <p:cNvPr id="39" name="CaixaDeTexto 38"/>
              <p:cNvSpPr txBox="1"/>
              <p:nvPr/>
            </p:nvSpPr>
            <p:spPr>
              <a:xfrm>
                <a:off x="358311" y="5548789"/>
                <a:ext cx="494526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</a:t>
                </a:r>
                <a:endParaRPr lang="pt-BR" sz="800" b="1" dirty="0"/>
              </a:p>
            </p:txBody>
          </p:sp>
          <p:cxnSp>
            <p:nvCxnSpPr>
              <p:cNvPr id="40" name="Conector reto 39"/>
              <p:cNvCxnSpPr/>
              <p:nvPr/>
            </p:nvCxnSpPr>
            <p:spPr>
              <a:xfrm flipV="1">
                <a:off x="127071" y="5788752"/>
                <a:ext cx="283281" cy="65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/>
              <p:cNvCxnSpPr/>
              <p:nvPr/>
            </p:nvCxnSpPr>
            <p:spPr>
              <a:xfrm flipV="1">
                <a:off x="127071" y="5955917"/>
                <a:ext cx="283281" cy="65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CaixaDeTexto 41"/>
              <p:cNvSpPr txBox="1"/>
              <p:nvPr/>
            </p:nvSpPr>
            <p:spPr>
              <a:xfrm>
                <a:off x="358311" y="5709495"/>
                <a:ext cx="101341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Principais Ferrovias</a:t>
                </a:r>
                <a:endParaRPr lang="pt-BR" sz="800" b="1" dirty="0"/>
              </a:p>
            </p:txBody>
          </p:sp>
          <p:sp>
            <p:nvSpPr>
              <p:cNvPr id="43" name="CaixaDeTexto 42"/>
              <p:cNvSpPr txBox="1"/>
              <p:nvPr/>
            </p:nvSpPr>
            <p:spPr>
              <a:xfrm>
                <a:off x="358852" y="5893199"/>
                <a:ext cx="1079650" cy="140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" b="1" dirty="0" smtClean="0"/>
                  <a:t>Principais Rodovias</a:t>
                </a:r>
                <a:endParaRPr lang="pt-BR" sz="800" b="1" dirty="0"/>
              </a:p>
            </p:txBody>
          </p:sp>
        </p:grpSp>
        <p:cxnSp>
          <p:nvCxnSpPr>
            <p:cNvPr id="32" name="Conector reto 31"/>
            <p:cNvCxnSpPr/>
            <p:nvPr/>
          </p:nvCxnSpPr>
          <p:spPr>
            <a:xfrm>
              <a:off x="136379" y="6525344"/>
              <a:ext cx="288032" cy="0"/>
            </a:xfrm>
            <a:prstGeom prst="line">
              <a:avLst/>
            </a:prstGeom>
            <a:ln w="444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aixaDeTexto 32"/>
            <p:cNvSpPr txBox="1"/>
            <p:nvPr/>
          </p:nvSpPr>
          <p:spPr>
            <a:xfrm>
              <a:off x="357036" y="6400578"/>
              <a:ext cx="1079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b="1" dirty="0" smtClean="0"/>
                <a:t>Principais Hidrovias</a:t>
              </a:r>
              <a:endParaRPr lang="pt-BR" sz="8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5638677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vetor-leste-FERRO.png"/>
          <p:cNvPicPr>
            <a:picLocks noChangeAspect="1"/>
          </p:cNvPicPr>
          <p:nvPr/>
        </p:nvPicPr>
        <p:blipFill>
          <a:blip r:embed="rId2" cstate="print"/>
          <a:srcRect t="399"/>
          <a:stretch>
            <a:fillRect/>
          </a:stretch>
        </p:blipFill>
        <p:spPr>
          <a:xfrm>
            <a:off x="2551667" y="10716"/>
            <a:ext cx="6594937" cy="5957389"/>
          </a:xfrm>
          <a:prstGeom prst="rect">
            <a:avLst/>
          </a:prstGeom>
        </p:spPr>
      </p:pic>
      <p:sp>
        <p:nvSpPr>
          <p:cNvPr id="128" name="CaixaDeTexto 127"/>
          <p:cNvSpPr txBox="1"/>
          <p:nvPr/>
        </p:nvSpPr>
        <p:spPr>
          <a:xfrm>
            <a:off x="5321879" y="2356989"/>
            <a:ext cx="79829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130" name="CaixaDeTexto 129"/>
          <p:cNvSpPr txBox="1"/>
          <p:nvPr/>
        </p:nvSpPr>
        <p:spPr>
          <a:xfrm>
            <a:off x="4673807" y="3293093"/>
            <a:ext cx="79829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</a:t>
            </a:r>
          </a:p>
          <a:p>
            <a:pPr algn="ctr"/>
            <a:r>
              <a:rPr lang="pt-BR" sz="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Centro-Atlântica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CaixaDeTexto 130"/>
          <p:cNvSpPr txBox="1"/>
          <p:nvPr/>
        </p:nvSpPr>
        <p:spPr>
          <a:xfrm>
            <a:off x="7266095" y="3221085"/>
            <a:ext cx="320601" cy="1384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EFVM</a:t>
            </a:r>
            <a:endParaRPr lang="pt-BR" dirty="0"/>
          </a:p>
        </p:txBody>
      </p:sp>
      <p:sp>
        <p:nvSpPr>
          <p:cNvPr id="132" name="CaixaDeTexto 131"/>
          <p:cNvSpPr txBox="1"/>
          <p:nvPr/>
        </p:nvSpPr>
        <p:spPr>
          <a:xfrm>
            <a:off x="5105855" y="4229197"/>
            <a:ext cx="650770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MRS</a:t>
            </a:r>
          </a:p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Logística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CaixaDeTexto 132"/>
          <p:cNvSpPr txBox="1"/>
          <p:nvPr/>
        </p:nvSpPr>
        <p:spPr>
          <a:xfrm>
            <a:off x="7338103" y="4805261"/>
            <a:ext cx="79829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134" name="CaixaDeTexto 133"/>
          <p:cNvSpPr txBox="1"/>
          <p:nvPr/>
        </p:nvSpPr>
        <p:spPr>
          <a:xfrm>
            <a:off x="6257983" y="4157189"/>
            <a:ext cx="847303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 Transcontinental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CaixaDeTexto 134"/>
          <p:cNvSpPr txBox="1"/>
          <p:nvPr/>
        </p:nvSpPr>
        <p:spPr>
          <a:xfrm>
            <a:off x="3809711" y="988837"/>
            <a:ext cx="58285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Ferrovia</a:t>
            </a:r>
          </a:p>
          <a:p>
            <a:r>
              <a:rPr lang="pt-BR" sz="900" dirty="0"/>
              <a:t>Norte-Sul</a:t>
            </a:r>
          </a:p>
        </p:txBody>
      </p:sp>
      <p:sp>
        <p:nvSpPr>
          <p:cNvPr id="136" name="CaixaDeTexto 135"/>
          <p:cNvSpPr txBox="1"/>
          <p:nvPr/>
        </p:nvSpPr>
        <p:spPr>
          <a:xfrm>
            <a:off x="3059832" y="916829"/>
            <a:ext cx="315321" cy="12311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FICO</a:t>
            </a:r>
          </a:p>
        </p:txBody>
      </p:sp>
      <p:sp>
        <p:nvSpPr>
          <p:cNvPr id="24" name="Título 23"/>
          <p:cNvSpPr>
            <a:spLocks noGrp="1"/>
          </p:cNvSpPr>
          <p:nvPr>
            <p:ph type="title"/>
          </p:nvPr>
        </p:nvSpPr>
        <p:spPr>
          <a:xfrm>
            <a:off x="179512" y="39762"/>
            <a:ext cx="8280920" cy="868958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dirty="0"/>
          </a:p>
        </p:txBody>
      </p:sp>
      <p:graphicFrame>
        <p:nvGraphicFramePr>
          <p:cNvPr id="25" name="Tabela 24"/>
          <p:cNvGraphicFramePr>
            <a:graphicFrameLocks noGrp="1"/>
          </p:cNvGraphicFramePr>
          <p:nvPr/>
        </p:nvGraphicFramePr>
        <p:xfrm>
          <a:off x="179512" y="3692252"/>
          <a:ext cx="3384376" cy="1104900"/>
        </p:xfrm>
        <a:graphic>
          <a:graphicData uri="http://schemas.openxmlformats.org/drawingml/2006/table">
            <a:tbl>
              <a:tblPr/>
              <a:tblGrid>
                <a:gridCol w="1897527"/>
                <a:gridCol w="1486849"/>
              </a:tblGrid>
              <a:tr h="31051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Investimento (R$)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0852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Certos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625.892.564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852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Investimentos Prováveis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16.272.200.000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0852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16.898.092.564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pSp>
        <p:nvGrpSpPr>
          <p:cNvPr id="2" name="Grupo 25"/>
          <p:cNvGrpSpPr/>
          <p:nvPr/>
        </p:nvGrpSpPr>
        <p:grpSpPr>
          <a:xfrm>
            <a:off x="395536" y="854048"/>
            <a:ext cx="1664648" cy="1710856"/>
            <a:chOff x="58880" y="5085184"/>
            <a:chExt cx="1664648" cy="1710856"/>
          </a:xfrm>
        </p:grpSpPr>
        <p:grpSp>
          <p:nvGrpSpPr>
            <p:cNvPr id="3" name="Grupo 4"/>
            <p:cNvGrpSpPr/>
            <p:nvPr/>
          </p:nvGrpSpPr>
          <p:grpSpPr>
            <a:xfrm>
              <a:off x="58880" y="5085184"/>
              <a:ext cx="1664648" cy="1710856"/>
              <a:chOff x="54546" y="5172639"/>
              <a:chExt cx="1664648" cy="1117130"/>
            </a:xfrm>
          </p:grpSpPr>
          <p:sp>
            <p:nvSpPr>
              <p:cNvPr id="40" name="Retângulo de cantos arredondados 39"/>
              <p:cNvSpPr/>
              <p:nvPr/>
            </p:nvSpPr>
            <p:spPr>
              <a:xfrm>
                <a:off x="54546" y="5180414"/>
                <a:ext cx="1664648" cy="110935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41" name="CaixaDeTexto 40"/>
              <p:cNvSpPr txBox="1"/>
              <p:nvPr/>
            </p:nvSpPr>
            <p:spPr>
              <a:xfrm>
                <a:off x="553587" y="5172639"/>
                <a:ext cx="681559" cy="23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900" b="1" dirty="0" smtClean="0"/>
                  <a:t>LEGENDA</a:t>
                </a:r>
                <a:endParaRPr lang="pt-BR" sz="900" b="1" dirty="0"/>
              </a:p>
            </p:txBody>
          </p:sp>
          <p:sp>
            <p:nvSpPr>
              <p:cNvPr id="42" name="CaixaDeTexto 41"/>
              <p:cNvSpPr txBox="1"/>
              <p:nvPr/>
            </p:nvSpPr>
            <p:spPr>
              <a:xfrm>
                <a:off x="361980" y="5375993"/>
                <a:ext cx="1069354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 Estratégicos</a:t>
                </a:r>
                <a:endParaRPr lang="pt-BR" sz="800" b="1" dirty="0"/>
              </a:p>
            </p:txBody>
          </p:sp>
          <p:pic>
            <p:nvPicPr>
              <p:cNvPr id="43" name="Imagem 42" descr="Porto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6010" y="5333821"/>
                <a:ext cx="195529" cy="196309"/>
              </a:xfrm>
              <a:prstGeom prst="rect">
                <a:avLst/>
              </a:prstGeom>
            </p:spPr>
          </p:pic>
          <p:pic>
            <p:nvPicPr>
              <p:cNvPr id="44" name="Imagem 43" descr="Porto2.png"/>
              <p:cNvPicPr>
                <a:picLocks noChangeAspect="1"/>
              </p:cNvPicPr>
              <p:nvPr/>
            </p:nvPicPr>
            <p:blipFill>
              <a:blip r:embed="rId4" cstate="print"/>
              <a:srcRect t="-150000" b="-150000"/>
              <a:stretch>
                <a:fillRect/>
              </a:stretch>
            </p:blipFill>
            <p:spPr>
              <a:xfrm>
                <a:off x="191304" y="5567543"/>
                <a:ext cx="157996" cy="120475"/>
              </a:xfrm>
              <a:prstGeom prst="rect">
                <a:avLst/>
              </a:prstGeom>
            </p:spPr>
          </p:pic>
          <p:sp>
            <p:nvSpPr>
              <p:cNvPr id="45" name="CaixaDeTexto 44"/>
              <p:cNvSpPr txBox="1"/>
              <p:nvPr/>
            </p:nvSpPr>
            <p:spPr>
              <a:xfrm>
                <a:off x="358311" y="5548789"/>
                <a:ext cx="494526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</a:t>
                </a:r>
                <a:endParaRPr lang="pt-BR" sz="800" b="1" dirty="0"/>
              </a:p>
            </p:txBody>
          </p:sp>
          <p:cxnSp>
            <p:nvCxnSpPr>
              <p:cNvPr id="46" name="Conector reto 45"/>
              <p:cNvCxnSpPr/>
              <p:nvPr/>
            </p:nvCxnSpPr>
            <p:spPr>
              <a:xfrm flipV="1">
                <a:off x="127071" y="5788752"/>
                <a:ext cx="283281" cy="65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>
              <a:xfrm flipV="1">
                <a:off x="127071" y="5955917"/>
                <a:ext cx="283281" cy="65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CaixaDeTexto 47"/>
              <p:cNvSpPr txBox="1"/>
              <p:nvPr/>
            </p:nvSpPr>
            <p:spPr>
              <a:xfrm>
                <a:off x="358311" y="5709495"/>
                <a:ext cx="101341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Principais Ferrovias</a:t>
                </a:r>
                <a:endParaRPr lang="pt-BR" sz="800" b="1" dirty="0"/>
              </a:p>
            </p:txBody>
          </p:sp>
          <p:sp>
            <p:nvSpPr>
              <p:cNvPr id="49" name="CaixaDeTexto 48"/>
              <p:cNvSpPr txBox="1"/>
              <p:nvPr/>
            </p:nvSpPr>
            <p:spPr>
              <a:xfrm>
                <a:off x="358852" y="5893199"/>
                <a:ext cx="1079650" cy="140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" b="1" dirty="0" smtClean="0"/>
                  <a:t>Principais Rodovias</a:t>
                </a:r>
                <a:endParaRPr lang="pt-BR" sz="800" b="1" dirty="0"/>
              </a:p>
            </p:txBody>
          </p:sp>
        </p:grpSp>
        <p:cxnSp>
          <p:nvCxnSpPr>
            <p:cNvPr id="38" name="Conector reto 37"/>
            <p:cNvCxnSpPr/>
            <p:nvPr/>
          </p:nvCxnSpPr>
          <p:spPr>
            <a:xfrm>
              <a:off x="136379" y="6525344"/>
              <a:ext cx="288032" cy="0"/>
            </a:xfrm>
            <a:prstGeom prst="line">
              <a:avLst/>
            </a:prstGeom>
            <a:ln w="444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CaixaDeTexto 38"/>
            <p:cNvSpPr txBox="1"/>
            <p:nvPr/>
          </p:nvSpPr>
          <p:spPr>
            <a:xfrm>
              <a:off x="357036" y="6400578"/>
              <a:ext cx="1079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b="1" dirty="0" smtClean="0"/>
                <a:t>Principais Hidrovias</a:t>
              </a:r>
              <a:endParaRPr lang="pt-BR" sz="800" b="1" dirty="0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vetor-leste-ROD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183" y="12177"/>
            <a:ext cx="6454021" cy="5839695"/>
          </a:xfrm>
          <a:prstGeom prst="rect">
            <a:avLst/>
          </a:prstGeom>
        </p:spPr>
      </p:pic>
      <p:sp>
        <p:nvSpPr>
          <p:cNvPr id="16" name="Título 15"/>
          <p:cNvSpPr>
            <a:spLocks noGrp="1"/>
          </p:cNvSpPr>
          <p:nvPr>
            <p:ph type="title"/>
          </p:nvPr>
        </p:nvSpPr>
        <p:spPr>
          <a:xfrm>
            <a:off x="179512" y="255786"/>
            <a:ext cx="8280920" cy="868958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107504" y="3226843"/>
          <a:ext cx="3168352" cy="1320774"/>
        </p:xfrm>
        <a:graphic>
          <a:graphicData uri="http://schemas.openxmlformats.org/drawingml/2006/table">
            <a:tbl>
              <a:tblPr/>
              <a:tblGrid>
                <a:gridCol w="1872209"/>
                <a:gridCol w="1296143"/>
              </a:tblGrid>
              <a:tr h="44744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Investimento (R$)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2372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Certos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7.251.500.000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372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Prováveis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6.677.572.737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2372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13.929.072.737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pSp>
        <p:nvGrpSpPr>
          <p:cNvPr id="2" name="Grupo 25"/>
          <p:cNvGrpSpPr/>
          <p:nvPr/>
        </p:nvGrpSpPr>
        <p:grpSpPr>
          <a:xfrm>
            <a:off x="387072" y="1358104"/>
            <a:ext cx="1664648" cy="1710856"/>
            <a:chOff x="58880" y="5085184"/>
            <a:chExt cx="1664648" cy="1710856"/>
          </a:xfrm>
        </p:grpSpPr>
        <p:grpSp>
          <p:nvGrpSpPr>
            <p:cNvPr id="3" name="Grupo 4"/>
            <p:cNvGrpSpPr/>
            <p:nvPr/>
          </p:nvGrpSpPr>
          <p:grpSpPr>
            <a:xfrm>
              <a:off x="58880" y="5085184"/>
              <a:ext cx="1664648" cy="1710856"/>
              <a:chOff x="54546" y="5172639"/>
              <a:chExt cx="1664648" cy="111713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54546" y="5180414"/>
                <a:ext cx="1664648" cy="110935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3" name="CaixaDeTexto 32"/>
              <p:cNvSpPr txBox="1"/>
              <p:nvPr/>
            </p:nvSpPr>
            <p:spPr>
              <a:xfrm>
                <a:off x="553587" y="5172639"/>
                <a:ext cx="681559" cy="23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900" b="1" dirty="0" smtClean="0"/>
                  <a:t>LEGENDA</a:t>
                </a:r>
                <a:endParaRPr lang="pt-BR" sz="900" b="1" dirty="0"/>
              </a:p>
            </p:txBody>
          </p:sp>
          <p:sp>
            <p:nvSpPr>
              <p:cNvPr id="34" name="CaixaDeTexto 33"/>
              <p:cNvSpPr txBox="1"/>
              <p:nvPr/>
            </p:nvSpPr>
            <p:spPr>
              <a:xfrm>
                <a:off x="361980" y="5375993"/>
                <a:ext cx="1069354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 Estratégicos</a:t>
                </a:r>
                <a:endParaRPr lang="pt-BR" sz="800" b="1" dirty="0"/>
              </a:p>
            </p:txBody>
          </p:sp>
          <p:pic>
            <p:nvPicPr>
              <p:cNvPr id="35" name="Imagem 34" descr="Porto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6010" y="5333821"/>
                <a:ext cx="195529" cy="196309"/>
              </a:xfrm>
              <a:prstGeom prst="rect">
                <a:avLst/>
              </a:prstGeom>
            </p:spPr>
          </p:pic>
          <p:pic>
            <p:nvPicPr>
              <p:cNvPr id="36" name="Imagem 35" descr="Porto2.png"/>
              <p:cNvPicPr>
                <a:picLocks noChangeAspect="1"/>
              </p:cNvPicPr>
              <p:nvPr/>
            </p:nvPicPr>
            <p:blipFill>
              <a:blip r:embed="rId4" cstate="print"/>
              <a:srcRect t="-150000" b="-150000"/>
              <a:stretch>
                <a:fillRect/>
              </a:stretch>
            </p:blipFill>
            <p:spPr>
              <a:xfrm>
                <a:off x="191304" y="5567543"/>
                <a:ext cx="157996" cy="120475"/>
              </a:xfrm>
              <a:prstGeom prst="rect">
                <a:avLst/>
              </a:prstGeom>
            </p:spPr>
          </p:pic>
          <p:sp>
            <p:nvSpPr>
              <p:cNvPr id="37" name="CaixaDeTexto 36"/>
              <p:cNvSpPr txBox="1"/>
              <p:nvPr/>
            </p:nvSpPr>
            <p:spPr>
              <a:xfrm>
                <a:off x="358311" y="5548789"/>
                <a:ext cx="494526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</a:t>
                </a:r>
                <a:endParaRPr lang="pt-BR" sz="800" b="1" dirty="0"/>
              </a:p>
            </p:txBody>
          </p:sp>
          <p:cxnSp>
            <p:nvCxnSpPr>
              <p:cNvPr id="38" name="Conector reto 37"/>
              <p:cNvCxnSpPr/>
              <p:nvPr/>
            </p:nvCxnSpPr>
            <p:spPr>
              <a:xfrm flipV="1">
                <a:off x="127071" y="5788752"/>
                <a:ext cx="283281" cy="65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/>
              <p:cNvCxnSpPr/>
              <p:nvPr/>
            </p:nvCxnSpPr>
            <p:spPr>
              <a:xfrm flipV="1">
                <a:off x="127071" y="5955917"/>
                <a:ext cx="283281" cy="65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CaixaDeTexto 39"/>
              <p:cNvSpPr txBox="1"/>
              <p:nvPr/>
            </p:nvSpPr>
            <p:spPr>
              <a:xfrm>
                <a:off x="358311" y="5709495"/>
                <a:ext cx="101341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Principais Ferrovias</a:t>
                </a:r>
                <a:endParaRPr lang="pt-BR" sz="800" b="1" dirty="0"/>
              </a:p>
            </p:txBody>
          </p:sp>
          <p:sp>
            <p:nvSpPr>
              <p:cNvPr id="41" name="CaixaDeTexto 40"/>
              <p:cNvSpPr txBox="1"/>
              <p:nvPr/>
            </p:nvSpPr>
            <p:spPr>
              <a:xfrm>
                <a:off x="358852" y="5893199"/>
                <a:ext cx="1079650" cy="140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" b="1" dirty="0" smtClean="0"/>
                  <a:t>Principais Rodovias</a:t>
                </a:r>
                <a:endParaRPr lang="pt-BR" sz="800" b="1" dirty="0"/>
              </a:p>
            </p:txBody>
          </p:sp>
        </p:grpSp>
        <p:cxnSp>
          <p:nvCxnSpPr>
            <p:cNvPr id="30" name="Conector reto 29"/>
            <p:cNvCxnSpPr/>
            <p:nvPr/>
          </p:nvCxnSpPr>
          <p:spPr>
            <a:xfrm>
              <a:off x="136379" y="6525344"/>
              <a:ext cx="288032" cy="0"/>
            </a:xfrm>
            <a:prstGeom prst="line">
              <a:avLst/>
            </a:prstGeom>
            <a:ln w="444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ixaDeTexto 30"/>
            <p:cNvSpPr txBox="1"/>
            <p:nvPr/>
          </p:nvSpPr>
          <p:spPr>
            <a:xfrm>
              <a:off x="357036" y="6400578"/>
              <a:ext cx="1079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b="1" dirty="0" smtClean="0"/>
                <a:t>Principais Hidrovias</a:t>
              </a:r>
              <a:endParaRPr lang="pt-BR" sz="800" b="1" dirty="0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vetor-leste-HIDR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9692" y="10716"/>
            <a:ext cx="6244212" cy="5640606"/>
          </a:xfrm>
          <a:prstGeom prst="rect">
            <a:avLst/>
          </a:prstGeom>
        </p:spPr>
      </p:pic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179512" y="255786"/>
            <a:ext cx="8280920" cy="868958"/>
          </a:xfrm>
        </p:spPr>
        <p:txBody>
          <a:bodyPr>
            <a:norm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dirty="0"/>
          </a:p>
        </p:txBody>
      </p:sp>
      <p:graphicFrame>
        <p:nvGraphicFramePr>
          <p:cNvPr id="30" name="Tabela 29"/>
          <p:cNvGraphicFramePr>
            <a:graphicFrameLocks noGrp="1"/>
          </p:cNvGraphicFramePr>
          <p:nvPr/>
        </p:nvGraphicFramePr>
        <p:xfrm>
          <a:off x="395536" y="4293096"/>
          <a:ext cx="3115568" cy="1104900"/>
        </p:xfrm>
        <a:graphic>
          <a:graphicData uri="http://schemas.openxmlformats.org/drawingml/2006/table">
            <a:tbl>
              <a:tblPr/>
              <a:tblGrid>
                <a:gridCol w="1765392"/>
                <a:gridCol w="1350176"/>
              </a:tblGrid>
              <a:tr h="40324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Investimento (R$)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Investimentos Certos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12.750.000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Investimentos Prováveis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5.313.788.000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5.326.538.000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pSp>
        <p:nvGrpSpPr>
          <p:cNvPr id="2" name="Grupo 28"/>
          <p:cNvGrpSpPr/>
          <p:nvPr/>
        </p:nvGrpSpPr>
        <p:grpSpPr>
          <a:xfrm>
            <a:off x="603096" y="1124744"/>
            <a:ext cx="1664648" cy="1710856"/>
            <a:chOff x="58880" y="5085184"/>
            <a:chExt cx="1664648" cy="1710856"/>
          </a:xfrm>
        </p:grpSpPr>
        <p:grpSp>
          <p:nvGrpSpPr>
            <p:cNvPr id="3" name="Grupo 4"/>
            <p:cNvGrpSpPr/>
            <p:nvPr/>
          </p:nvGrpSpPr>
          <p:grpSpPr>
            <a:xfrm>
              <a:off x="58880" y="5085184"/>
              <a:ext cx="1664648" cy="1710856"/>
              <a:chOff x="54546" y="5172639"/>
              <a:chExt cx="1664648" cy="1117130"/>
            </a:xfrm>
          </p:grpSpPr>
          <p:sp>
            <p:nvSpPr>
              <p:cNvPr id="34" name="Retângulo de cantos arredondados 33"/>
              <p:cNvSpPr/>
              <p:nvPr/>
            </p:nvSpPr>
            <p:spPr>
              <a:xfrm>
                <a:off x="54546" y="5180414"/>
                <a:ext cx="1664648" cy="110935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>
                <a:off x="553587" y="5172639"/>
                <a:ext cx="681559" cy="235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900" b="1" dirty="0" smtClean="0"/>
                  <a:t>LEGENDA</a:t>
                </a:r>
                <a:endParaRPr lang="pt-BR" sz="900" b="1" dirty="0"/>
              </a:p>
            </p:txBody>
          </p:sp>
          <p:sp>
            <p:nvSpPr>
              <p:cNvPr id="36" name="CaixaDeTexto 35"/>
              <p:cNvSpPr txBox="1"/>
              <p:nvPr/>
            </p:nvSpPr>
            <p:spPr>
              <a:xfrm>
                <a:off x="361980" y="5375993"/>
                <a:ext cx="1069354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 Estratégicos</a:t>
                </a:r>
                <a:endParaRPr lang="pt-BR" sz="800" b="1" dirty="0"/>
              </a:p>
            </p:txBody>
          </p:sp>
          <p:pic>
            <p:nvPicPr>
              <p:cNvPr id="37" name="Imagem 36" descr="Porto1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6010" y="5333821"/>
                <a:ext cx="195529" cy="196309"/>
              </a:xfrm>
              <a:prstGeom prst="rect">
                <a:avLst/>
              </a:prstGeom>
            </p:spPr>
          </p:pic>
          <p:pic>
            <p:nvPicPr>
              <p:cNvPr id="38" name="Imagem 37" descr="Porto2.png"/>
              <p:cNvPicPr>
                <a:picLocks noChangeAspect="1"/>
              </p:cNvPicPr>
              <p:nvPr/>
            </p:nvPicPr>
            <p:blipFill>
              <a:blip r:embed="rId4" cstate="print"/>
              <a:srcRect t="-150000" b="-150000"/>
              <a:stretch>
                <a:fillRect/>
              </a:stretch>
            </p:blipFill>
            <p:spPr>
              <a:xfrm>
                <a:off x="191304" y="5567543"/>
                <a:ext cx="157996" cy="120475"/>
              </a:xfrm>
              <a:prstGeom prst="rect">
                <a:avLst/>
              </a:prstGeom>
            </p:spPr>
          </p:pic>
          <p:sp>
            <p:nvSpPr>
              <p:cNvPr id="39" name="CaixaDeTexto 38"/>
              <p:cNvSpPr txBox="1"/>
              <p:nvPr/>
            </p:nvSpPr>
            <p:spPr>
              <a:xfrm>
                <a:off x="358311" y="5548789"/>
                <a:ext cx="494526" cy="219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Portos</a:t>
                </a:r>
                <a:endParaRPr lang="pt-BR" sz="800" b="1" dirty="0"/>
              </a:p>
            </p:txBody>
          </p:sp>
          <p:cxnSp>
            <p:nvCxnSpPr>
              <p:cNvPr id="40" name="Conector reto 39"/>
              <p:cNvCxnSpPr/>
              <p:nvPr/>
            </p:nvCxnSpPr>
            <p:spPr>
              <a:xfrm flipV="1">
                <a:off x="127071" y="5788752"/>
                <a:ext cx="283281" cy="658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/>
              <p:cNvCxnSpPr/>
              <p:nvPr/>
            </p:nvCxnSpPr>
            <p:spPr>
              <a:xfrm flipV="1">
                <a:off x="127071" y="5955917"/>
                <a:ext cx="283281" cy="65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CaixaDeTexto 41"/>
              <p:cNvSpPr txBox="1"/>
              <p:nvPr/>
            </p:nvSpPr>
            <p:spPr>
              <a:xfrm>
                <a:off x="358311" y="5709495"/>
                <a:ext cx="101341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800" b="1" dirty="0" smtClean="0"/>
                  <a:t>Principais Ferrovias</a:t>
                </a:r>
                <a:endParaRPr lang="pt-BR" sz="800" b="1" dirty="0"/>
              </a:p>
            </p:txBody>
          </p:sp>
          <p:sp>
            <p:nvSpPr>
              <p:cNvPr id="43" name="CaixaDeTexto 42"/>
              <p:cNvSpPr txBox="1"/>
              <p:nvPr/>
            </p:nvSpPr>
            <p:spPr>
              <a:xfrm>
                <a:off x="358852" y="5893199"/>
                <a:ext cx="1079650" cy="140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" b="1" dirty="0" smtClean="0"/>
                  <a:t>Principais Rodovias</a:t>
                </a:r>
                <a:endParaRPr lang="pt-BR" sz="800" b="1" dirty="0"/>
              </a:p>
            </p:txBody>
          </p:sp>
        </p:grpSp>
        <p:cxnSp>
          <p:nvCxnSpPr>
            <p:cNvPr id="32" name="Conector reto 31"/>
            <p:cNvCxnSpPr/>
            <p:nvPr/>
          </p:nvCxnSpPr>
          <p:spPr>
            <a:xfrm>
              <a:off x="136379" y="6525344"/>
              <a:ext cx="288032" cy="0"/>
            </a:xfrm>
            <a:prstGeom prst="line">
              <a:avLst/>
            </a:prstGeom>
            <a:ln w="444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aixaDeTexto 32"/>
            <p:cNvSpPr txBox="1"/>
            <p:nvPr/>
          </p:nvSpPr>
          <p:spPr>
            <a:xfrm>
              <a:off x="357036" y="6400578"/>
              <a:ext cx="1079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800" b="1" dirty="0" smtClean="0"/>
                <a:t>Principais Hidrovias</a:t>
              </a:r>
              <a:endParaRPr lang="pt-BR" sz="8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5638677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48680"/>
            <a:ext cx="3747837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 smtClean="0"/>
              <a:t>   Tendências de crescimento</a:t>
            </a:r>
          </a:p>
          <a:p>
            <a:pPr lvl="1"/>
            <a:r>
              <a:rPr lang="pt-BR" sz="1600" dirty="0" smtClean="0"/>
              <a:t>Minério de Ferro;</a:t>
            </a:r>
          </a:p>
          <a:p>
            <a:pPr lvl="1"/>
            <a:r>
              <a:rPr lang="pt-BR" sz="1600" dirty="0" smtClean="0"/>
              <a:t>Carvão;</a:t>
            </a:r>
          </a:p>
          <a:p>
            <a:pPr lvl="1"/>
            <a:r>
              <a:rPr lang="pt-BR" sz="1600" dirty="0" smtClean="0"/>
              <a:t>Contêiner;</a:t>
            </a:r>
          </a:p>
          <a:p>
            <a:pPr lvl="1"/>
            <a:r>
              <a:rPr lang="pt-BR" sz="1600" dirty="0" smtClean="0"/>
              <a:t>Coque de Hulha;</a:t>
            </a:r>
          </a:p>
          <a:p>
            <a:pPr lvl="1"/>
            <a:r>
              <a:rPr lang="pt-BR" sz="1600" dirty="0" smtClean="0"/>
              <a:t>Produtos Siderúrgicos.</a:t>
            </a:r>
          </a:p>
          <a:p>
            <a:pPr lvl="1"/>
            <a:endParaRPr lang="pt-BR" sz="1600" dirty="0" smtClean="0"/>
          </a:p>
          <a:p>
            <a:pPr marL="0" indent="0">
              <a:buNone/>
            </a:pPr>
            <a:r>
              <a:rPr lang="pt-BR" sz="1800" dirty="0"/>
              <a:t> </a:t>
            </a:r>
            <a:r>
              <a:rPr lang="pt-BR" sz="1800" dirty="0" smtClean="0"/>
              <a:t>  Conflito com a cidade</a:t>
            </a:r>
          </a:p>
          <a:p>
            <a:pPr lvl="1"/>
            <a:r>
              <a:rPr lang="pt-BR" sz="1600" dirty="0" smtClean="0"/>
              <a:t>Não possui;</a:t>
            </a:r>
          </a:p>
          <a:p>
            <a:pPr lvl="1"/>
            <a:r>
              <a:rPr lang="pt-BR" sz="1600" dirty="0" smtClean="0"/>
              <a:t>Distante do centro de Itaguaí.</a:t>
            </a:r>
            <a:endParaRPr lang="pt-BR" sz="1800" dirty="0" smtClean="0"/>
          </a:p>
          <a:p>
            <a:pPr marL="457200" lvl="1" indent="0">
              <a:buNone/>
            </a:pPr>
            <a:endParaRPr lang="pt-BR" sz="1800" dirty="0" smtClean="0"/>
          </a:p>
          <a:p>
            <a:pPr marL="0" indent="0">
              <a:buNone/>
            </a:pPr>
            <a:r>
              <a:rPr lang="pt-BR" sz="1800" dirty="0" smtClean="0"/>
              <a:t>   Investimentos previstos</a:t>
            </a:r>
          </a:p>
          <a:p>
            <a:pPr lvl="1"/>
            <a:r>
              <a:rPr lang="pt-BR" sz="1600" dirty="0" smtClean="0"/>
              <a:t>Ampliação do Cais de Múltiplo Uso (TECON);</a:t>
            </a:r>
            <a:endParaRPr lang="pt-BR" sz="1600" dirty="0"/>
          </a:p>
          <a:p>
            <a:pPr lvl="1"/>
            <a:r>
              <a:rPr lang="pt-BR" sz="1600" dirty="0" smtClean="0"/>
              <a:t>Expansão do Píer de Carvão;</a:t>
            </a:r>
          </a:p>
          <a:p>
            <a:pPr lvl="1"/>
            <a:r>
              <a:rPr lang="pt-BR" sz="1600" dirty="0" smtClean="0"/>
              <a:t>Construção do Novo Terminal de Granéis Sólidos;</a:t>
            </a:r>
          </a:p>
          <a:p>
            <a:pPr lvl="1"/>
            <a:r>
              <a:rPr lang="pt-BR" sz="1600" dirty="0" smtClean="0"/>
              <a:t>Duplicação do Canal de Acesso.</a:t>
            </a:r>
          </a:p>
        </p:txBody>
      </p:sp>
      <p:pic>
        <p:nvPicPr>
          <p:cNvPr id="10244" name="Picture 4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2328" y="2452203"/>
            <a:ext cx="5056176" cy="3262813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2537795"/>
              </p:ext>
            </p:extLst>
          </p:nvPr>
        </p:nvGraphicFramePr>
        <p:xfrm>
          <a:off x="4214810" y="548680"/>
          <a:ext cx="4424676" cy="1290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71219"/>
                <a:gridCol w="1756829"/>
                <a:gridCol w="14966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 smtClean="0"/>
                        <a:t>Ano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 smtClean="0"/>
                        <a:t>Movimentação</a:t>
                      </a:r>
                      <a:endParaRPr lang="en-US" sz="1500" b="0" dirty="0" smtClean="0"/>
                    </a:p>
                    <a:p>
                      <a:pPr algn="ctr"/>
                      <a:r>
                        <a:rPr lang="en-US" sz="1500" b="0" dirty="0" smtClean="0"/>
                        <a:t>(</a:t>
                      </a:r>
                      <a:r>
                        <a:rPr lang="en-US" sz="1500" b="0" dirty="0" err="1" smtClean="0"/>
                        <a:t>milhões</a:t>
                      </a:r>
                      <a:r>
                        <a:rPr lang="en-US" sz="1500" b="0" dirty="0" smtClean="0"/>
                        <a:t> de t)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 smtClean="0"/>
                        <a:t>Capacidade</a:t>
                      </a:r>
                      <a:endParaRPr lang="en-US" sz="1500" b="0" dirty="0" smtClean="0"/>
                    </a:p>
                    <a:p>
                      <a:pPr algn="ctr"/>
                      <a:r>
                        <a:rPr lang="en-US" sz="1500" b="0" dirty="0" smtClean="0"/>
                        <a:t>(</a:t>
                      </a:r>
                      <a:r>
                        <a:rPr lang="en-US" sz="1500" b="0" dirty="0" err="1" smtClean="0"/>
                        <a:t>milhões</a:t>
                      </a:r>
                      <a:r>
                        <a:rPr lang="en-US" sz="1500" b="0" dirty="0" smtClean="0"/>
                        <a:t> de t)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2011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96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93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2030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302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rgbClr val="FF0000"/>
                          </a:solidFill>
                        </a:rPr>
                        <a:t>gap =</a:t>
                      </a: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</a:rPr>
                        <a:t> 209</a:t>
                      </a:r>
                      <a:endParaRPr lang="en-US" sz="15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53695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6300192" y="357301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49154" name="Picture 2" descr="C:\Users\Labtrans\Desktop\Novo TUPs Itagua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36" y="1124744"/>
            <a:ext cx="8372728" cy="4006642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7272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794" t="6364" r="-233" b="4540"/>
          <a:stretch>
            <a:fillRect/>
          </a:stretch>
        </p:blipFill>
        <p:spPr bwMode="auto">
          <a:xfrm>
            <a:off x="571472" y="548680"/>
            <a:ext cx="8176992" cy="5031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8296" y="548680"/>
            <a:ext cx="7254104" cy="528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PDZ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sp>
        <p:nvSpPr>
          <p:cNvPr id="7" name="CaixaDeTexto 6">
            <a:hlinkClick r:id="" action="ppaction://noaction"/>
          </p:cNvPr>
          <p:cNvSpPr txBox="1"/>
          <p:nvPr/>
        </p:nvSpPr>
        <p:spPr>
          <a:xfrm>
            <a:off x="683567" y="6488668"/>
            <a:ext cx="3096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Ver Investimentos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038" y="1194472"/>
            <a:ext cx="738683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908720"/>
            <a:ext cx="3240360" cy="2383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285720" y="548680"/>
            <a:ext cx="62151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>
                <a:solidFill>
                  <a:srgbClr val="000000"/>
                </a:solidFill>
              </a:rPr>
              <a:t> Dragagem de Aprofundamento - Canal Preferencial e Ilha das Cabras </a:t>
            </a:r>
            <a:endParaRPr lang="pt-BR" sz="1600" dirty="0"/>
          </a:p>
        </p:txBody>
      </p:sp>
      <p:pic>
        <p:nvPicPr>
          <p:cNvPr id="9" name="Imagem 8" descr="Capacidade Esgotad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2808" y="4653136"/>
            <a:ext cx="1691680" cy="884287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925055"/>
            <a:ext cx="6768752" cy="4952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000100" y="570166"/>
            <a:ext cx="30622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>
                <a:solidFill>
                  <a:srgbClr val="000000"/>
                </a:solidFill>
              </a:rPr>
              <a:t> Construção do Terminal do Meio </a:t>
            </a:r>
            <a:endParaRPr lang="pt-BR" sz="1600" dirty="0"/>
          </a:p>
        </p:txBody>
      </p:sp>
      <p:pic>
        <p:nvPicPr>
          <p:cNvPr id="6" name="Imagem 5" descr="Capacidade Esgotad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4816" y="4149080"/>
            <a:ext cx="1763688" cy="921928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792" y="557341"/>
            <a:ext cx="7275616" cy="531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259632" y="4674622"/>
            <a:ext cx="21055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>
                <a:solidFill>
                  <a:srgbClr val="000000"/>
                </a:solidFill>
              </a:rPr>
              <a:t> Ampliação do TECON </a:t>
            </a:r>
            <a:endParaRPr lang="pt-BR" sz="16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589" y="692696"/>
            <a:ext cx="7094795" cy="517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967296" y="786190"/>
            <a:ext cx="36767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>
                <a:solidFill>
                  <a:srgbClr val="000000"/>
                </a:solidFill>
              </a:rPr>
              <a:t> Expansão do Terminal de Carvão  TECAR </a:t>
            </a:r>
            <a:endParaRPr lang="pt-BR" sz="16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22949" y="515719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+ </a:t>
            </a:r>
            <a:r>
              <a:rPr lang="en-US" sz="1600" dirty="0" err="1" smtClean="0"/>
              <a:t>Ampliação</a:t>
            </a:r>
            <a:r>
              <a:rPr lang="en-US" sz="1600" dirty="0" smtClean="0"/>
              <a:t> da </a:t>
            </a:r>
            <a:r>
              <a:rPr lang="en-US" sz="1600" dirty="0" err="1" smtClean="0"/>
              <a:t>retroárea</a:t>
            </a:r>
            <a:r>
              <a:rPr lang="en-US" sz="1600" dirty="0" smtClean="0"/>
              <a:t> </a:t>
            </a:r>
            <a:r>
              <a:rPr lang="en-US" sz="1600" dirty="0" err="1" smtClean="0"/>
              <a:t>em</a:t>
            </a:r>
            <a:r>
              <a:rPr lang="en-US" sz="1600" dirty="0" smtClean="0"/>
              <a:t> 65 mil m²</a:t>
            </a:r>
            <a:endParaRPr lang="en-US" sz="1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07169" y="4984774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Expansão</a:t>
            </a:r>
            <a:r>
              <a:rPr lang="en-US" sz="1600" dirty="0" smtClean="0"/>
              <a:t> do </a:t>
            </a:r>
            <a:r>
              <a:rPr lang="en-US" sz="1600" dirty="0" err="1" smtClean="0"/>
              <a:t>cais</a:t>
            </a:r>
            <a:r>
              <a:rPr lang="en-US" sz="1600" dirty="0" smtClean="0"/>
              <a:t> – </a:t>
            </a:r>
            <a:r>
              <a:rPr lang="en-US" sz="1600" dirty="0" err="1" smtClean="0"/>
              <a:t>construção</a:t>
            </a:r>
            <a:r>
              <a:rPr lang="en-US" sz="1600" dirty="0" smtClean="0"/>
              <a:t> de </a:t>
            </a:r>
            <a:r>
              <a:rPr lang="en-US" sz="1600" dirty="0" err="1" smtClean="0"/>
              <a:t>mais</a:t>
            </a:r>
            <a:r>
              <a:rPr lang="en-US" sz="1600" dirty="0" smtClean="0"/>
              <a:t> um </a:t>
            </a:r>
            <a:r>
              <a:rPr lang="en-US" sz="1600" dirty="0" err="1" smtClean="0"/>
              <a:t>berço</a:t>
            </a:r>
            <a:r>
              <a:rPr lang="en-US" sz="1600" dirty="0" smtClean="0"/>
              <a:t> (260m)</a:t>
            </a:r>
            <a:endParaRPr lang="en-US" sz="1600" dirty="0"/>
          </a:p>
        </p:txBody>
      </p:sp>
      <p:pic>
        <p:nvPicPr>
          <p:cNvPr id="24" name="Picture 3" descr="4 - ADEQUAÇÃO 260 m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012" b="-1570"/>
          <a:stretch/>
        </p:blipFill>
        <p:spPr bwMode="auto">
          <a:xfrm>
            <a:off x="1780869" y="548680"/>
            <a:ext cx="6232791" cy="43767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8" name="Seta para a direita 17"/>
          <p:cNvSpPr/>
          <p:nvPr/>
        </p:nvSpPr>
        <p:spPr>
          <a:xfrm rot="6076324">
            <a:off x="1949625" y="4093295"/>
            <a:ext cx="1152128" cy="648072"/>
          </a:xfrm>
          <a:prstGeom prst="rightArrow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0" h="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eta para a direita 16"/>
          <p:cNvSpPr/>
          <p:nvPr/>
        </p:nvSpPr>
        <p:spPr>
          <a:xfrm rot="2395464">
            <a:off x="5362422" y="3219113"/>
            <a:ext cx="1152128" cy="648072"/>
          </a:xfrm>
          <a:prstGeom prst="rightArrow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0" h="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/>
          <p:cNvSpPr txBox="1"/>
          <p:nvPr/>
        </p:nvSpPr>
        <p:spPr>
          <a:xfrm>
            <a:off x="5724128" y="3861048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Equalização</a:t>
            </a:r>
            <a:r>
              <a:rPr lang="en-US" sz="1600" dirty="0" smtClean="0">
                <a:solidFill>
                  <a:schemeClr val="bg1"/>
                </a:solidFill>
              </a:rPr>
              <a:t> do </a:t>
            </a:r>
            <a:r>
              <a:rPr lang="en-US" sz="1600" dirty="0" err="1" smtClean="0">
                <a:solidFill>
                  <a:schemeClr val="bg1"/>
                </a:solidFill>
              </a:rPr>
              <a:t>berço</a:t>
            </a:r>
            <a:r>
              <a:rPr lang="en-US" sz="1600" dirty="0" smtClean="0">
                <a:solidFill>
                  <a:schemeClr val="bg1"/>
                </a:solidFill>
              </a:rPr>
              <a:t> 301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28979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1727684" y="692696"/>
            <a:ext cx="58326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Expansão do Píer do </a:t>
            </a:r>
            <a:r>
              <a:rPr lang="pt-BR" sz="2000" dirty="0" smtClean="0"/>
              <a:t>Carvão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+ 500m de </a:t>
            </a:r>
            <a:r>
              <a:rPr lang="en-US" dirty="0" err="1" smtClean="0"/>
              <a:t>píer</a:t>
            </a:r>
            <a:r>
              <a:rPr lang="en-US" dirty="0" smtClean="0"/>
              <a:t> e </a:t>
            </a:r>
            <a:r>
              <a:rPr lang="en-US" dirty="0" err="1" smtClean="0"/>
              <a:t>profundidade</a:t>
            </a:r>
            <a:r>
              <a:rPr lang="en-US" dirty="0" smtClean="0"/>
              <a:t> de 21,5m;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2 </a:t>
            </a:r>
            <a:r>
              <a:rPr lang="en-US" dirty="0" err="1" smtClean="0"/>
              <a:t>berços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navios</a:t>
            </a:r>
            <a:r>
              <a:rPr lang="en-US" dirty="0" smtClean="0"/>
              <a:t> </a:t>
            </a:r>
            <a:r>
              <a:rPr lang="en-US" dirty="0" err="1" smtClean="0"/>
              <a:t>gigante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de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porte</a:t>
            </a:r>
            <a:r>
              <a:rPr lang="en-US" dirty="0" smtClean="0"/>
              <a:t> (</a:t>
            </a:r>
            <a:r>
              <a:rPr lang="en-US" dirty="0" err="1" smtClean="0"/>
              <a:t>até</a:t>
            </a:r>
            <a:r>
              <a:rPr lang="en-US" dirty="0" smtClean="0"/>
              <a:t> 420 mil DWT);</a:t>
            </a:r>
          </a:p>
        </p:txBody>
      </p:sp>
      <p:pic>
        <p:nvPicPr>
          <p:cNvPr id="16" name="Imagem 1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46752"/>
            <a:ext cx="6480720" cy="30703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6608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hlinkClick r:id="rId2" action="ppaction://hlinkpres?slideindex=197&amp;slidetitle=Projeção por produto Itaguaí"/>
          </p:cNvPr>
          <p:cNvSpPr txBox="1"/>
          <p:nvPr/>
        </p:nvSpPr>
        <p:spPr>
          <a:xfrm>
            <a:off x="3347864" y="5733256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Detalhamento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produto</a:t>
            </a:r>
            <a:endParaRPr lang="en-US" sz="1400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Projeção por natureza de carga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76672"/>
            <a:ext cx="7848872" cy="53100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33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  <a:ea typeface="+mn-ea"/>
                <a:cs typeface="+mn-cs"/>
              </a:rPr>
              <a:t>Porto de Itaguaí – Projeção por produto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/>
          <a:srcRect l="6174" r="10669"/>
          <a:stretch>
            <a:fillRect/>
          </a:stretch>
        </p:blipFill>
        <p:spPr>
          <a:xfrm>
            <a:off x="683568" y="1700808"/>
            <a:ext cx="3888432" cy="332260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/>
          <a:srcRect l="13299" r="8140"/>
          <a:stretch>
            <a:fillRect/>
          </a:stretch>
        </p:blipFill>
        <p:spPr>
          <a:xfrm>
            <a:off x="4788024" y="1556792"/>
            <a:ext cx="3888432" cy="3536197"/>
          </a:xfrm>
          <a:prstGeom prst="rect">
            <a:avLst/>
          </a:prstGeom>
        </p:spPr>
      </p:pic>
      <p:sp>
        <p:nvSpPr>
          <p:cNvPr id="9" name="CaixaDeTexto 8">
            <a:hlinkClick r:id="" action="ppaction://noaction"/>
          </p:cNvPr>
          <p:cNvSpPr txBox="1"/>
          <p:nvPr/>
        </p:nvSpPr>
        <p:spPr>
          <a:xfrm>
            <a:off x="3240143" y="5517232"/>
            <a:ext cx="2663715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sz="1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Detalhes</a:t>
            </a:r>
            <a:r>
              <a:rPr lang="en-US" sz="1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por</a:t>
            </a:r>
            <a:r>
              <a:rPr lang="en-US" sz="1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produto</a:t>
            </a:r>
            <a:endParaRPr lang="en-US" sz="1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Capacidade</a:t>
            </a:r>
            <a:endParaRPr lang="pt-BR" sz="28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1763688" y="1484784"/>
          <a:ext cx="5760640" cy="3704707"/>
        </p:xfrm>
        <a:graphic>
          <a:graphicData uri="http://schemas.openxmlformats.org/drawingml/2006/table">
            <a:tbl>
              <a:tblPr/>
              <a:tblGrid>
                <a:gridCol w="2297002"/>
                <a:gridCol w="2375585"/>
                <a:gridCol w="1088053"/>
              </a:tblGrid>
              <a:tr h="227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Produto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Capacidade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Unidade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442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Minério de Ferro (t/ano)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84.577.000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36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Carvão Mineral (t/ano)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3.273.000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436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Conteiner (TEU/ano)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Alumina (t/ano)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409.220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27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Coque (t/ano)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1.250.780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599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Produtos Siderúrgicos (t/ano)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470.000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27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92.680.000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6393"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393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Considerando MBR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/>
          <p:cNvSpPr txBox="1"/>
          <p:nvPr/>
        </p:nvSpPr>
        <p:spPr>
          <a:xfrm>
            <a:off x="971600" y="4509120"/>
            <a:ext cx="2376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Investimentos</a:t>
            </a:r>
            <a:r>
              <a:rPr lang="en-US" sz="1600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/>
              <a:t>Construção</a:t>
            </a:r>
            <a:r>
              <a:rPr lang="en-US" sz="1600" dirty="0" smtClean="0"/>
              <a:t> do Terminal do </a:t>
            </a:r>
            <a:r>
              <a:rPr lang="en-US" sz="1600" dirty="0" err="1" smtClean="0"/>
              <a:t>Meio</a:t>
            </a: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/>
              <a:t>Expansão</a:t>
            </a:r>
            <a:r>
              <a:rPr lang="en-US" sz="1600" dirty="0" smtClean="0"/>
              <a:t> do </a:t>
            </a:r>
            <a:r>
              <a:rPr lang="en-US" sz="1600" dirty="0" err="1" smtClean="0"/>
              <a:t>Píer</a:t>
            </a:r>
            <a:r>
              <a:rPr lang="en-US" sz="1600" dirty="0" smtClean="0"/>
              <a:t> de </a:t>
            </a:r>
            <a:r>
              <a:rPr lang="en-US" sz="1600" dirty="0" err="1" smtClean="0"/>
              <a:t>Carvão</a:t>
            </a:r>
            <a:r>
              <a:rPr lang="en-US" sz="1600" dirty="0" smtClean="0"/>
              <a:t> (+2 </a:t>
            </a:r>
            <a:r>
              <a:rPr lang="en-US" sz="1600" dirty="0" err="1" smtClean="0"/>
              <a:t>berços</a:t>
            </a:r>
            <a:r>
              <a:rPr lang="en-US" sz="1600" dirty="0" smtClean="0"/>
              <a:t>) 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-612576" y="755412"/>
            <a:ext cx="33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 smtClean="0"/>
              <a:t>Minério</a:t>
            </a:r>
            <a:r>
              <a:rPr lang="en-US" u="sng" dirty="0" smtClean="0"/>
              <a:t> de Ferro</a:t>
            </a:r>
            <a:endParaRPr lang="en-US" u="sng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2146528" y="1496754"/>
            <a:ext cx="216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Cenário</a:t>
            </a:r>
            <a:r>
              <a:rPr lang="en-US" sz="1600" dirty="0" smtClean="0"/>
              <a:t> SEM </a:t>
            </a:r>
            <a:r>
              <a:rPr lang="en-US" sz="1600" dirty="0" err="1" smtClean="0"/>
              <a:t>investimentos</a:t>
            </a:r>
            <a:endParaRPr lang="en-US" sz="1600" dirty="0"/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Capacidade x Demanda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1114476" y="3717032"/>
            <a:ext cx="216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Cenário</a:t>
            </a:r>
            <a:r>
              <a:rPr lang="en-US" sz="1600" dirty="0" smtClean="0"/>
              <a:t> COM </a:t>
            </a:r>
            <a:r>
              <a:rPr lang="en-US" sz="1600" dirty="0" err="1" smtClean="0"/>
              <a:t>investimentos</a:t>
            </a:r>
            <a:endParaRPr lang="en-US" sz="1600" dirty="0"/>
          </a:p>
        </p:txBody>
      </p:sp>
      <p:pic>
        <p:nvPicPr>
          <p:cNvPr id="11" name="Imagem 10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4"/>
            <a:ext cx="4824536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024" y="3068960"/>
            <a:ext cx="4536504" cy="2996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75164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m 50" descr="vetor-les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4653" y="332657"/>
            <a:ext cx="5943771" cy="5386818"/>
          </a:xfrm>
          <a:prstGeom prst="rect">
            <a:avLst/>
          </a:prstGeom>
        </p:spPr>
      </p:pic>
      <p:sp>
        <p:nvSpPr>
          <p:cNvPr id="52" name="CaixaDeTexto 51"/>
          <p:cNvSpPr txBox="1"/>
          <p:nvPr/>
        </p:nvSpPr>
        <p:spPr>
          <a:xfrm>
            <a:off x="5868144" y="2610637"/>
            <a:ext cx="6130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53" name="CaixaDeTexto 52"/>
          <p:cNvSpPr txBox="1"/>
          <p:nvPr/>
        </p:nvSpPr>
        <p:spPr>
          <a:xfrm>
            <a:off x="7164288" y="476672"/>
            <a:ext cx="1097065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4087693" y="4155906"/>
            <a:ext cx="6130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</a:t>
            </a:r>
          </a:p>
          <a:p>
            <a:pPr algn="ctr"/>
            <a:r>
              <a:rPr lang="pt-BR" sz="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Centro-Atlântica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7020272" y="4293096"/>
            <a:ext cx="425582" cy="1384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EFVM</a:t>
            </a:r>
            <a:endParaRPr lang="pt-BR" dirty="0"/>
          </a:p>
        </p:txBody>
      </p:sp>
      <p:sp>
        <p:nvSpPr>
          <p:cNvPr id="56" name="CaixaDeTexto 55"/>
          <p:cNvSpPr txBox="1"/>
          <p:nvPr/>
        </p:nvSpPr>
        <p:spPr>
          <a:xfrm>
            <a:off x="4964932" y="5559457"/>
            <a:ext cx="49972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MRS</a:t>
            </a:r>
          </a:p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Logística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6444208" y="4941168"/>
            <a:ext cx="6130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58" name="CaixaDeTexto 57"/>
          <p:cNvSpPr txBox="1"/>
          <p:nvPr/>
        </p:nvSpPr>
        <p:spPr>
          <a:xfrm>
            <a:off x="5868144" y="4077072"/>
            <a:ext cx="957146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 Transcontinental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3658544" y="836712"/>
            <a:ext cx="69743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Ferrovia</a:t>
            </a:r>
          </a:p>
          <a:p>
            <a:r>
              <a:rPr lang="pt-BR" sz="900" dirty="0"/>
              <a:t>Norte-Sul</a:t>
            </a:r>
          </a:p>
        </p:txBody>
      </p:sp>
      <p:sp>
        <p:nvSpPr>
          <p:cNvPr id="60" name="CaixaDeTexto 59"/>
          <p:cNvSpPr txBox="1"/>
          <p:nvPr/>
        </p:nvSpPr>
        <p:spPr>
          <a:xfrm>
            <a:off x="2627784" y="1124744"/>
            <a:ext cx="509995" cy="1384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FICO</a:t>
            </a:r>
          </a:p>
        </p:txBody>
      </p:sp>
      <p:sp>
        <p:nvSpPr>
          <p:cNvPr id="61" name="CaixaDeTexto 60"/>
          <p:cNvSpPr txBox="1"/>
          <p:nvPr/>
        </p:nvSpPr>
        <p:spPr>
          <a:xfrm>
            <a:off x="4283968" y="2370366"/>
            <a:ext cx="113882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Hidrovia Rio </a:t>
            </a:r>
          </a:p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São Francisco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CaixaDeTexto 61"/>
          <p:cNvSpPr txBox="1"/>
          <p:nvPr/>
        </p:nvSpPr>
        <p:spPr>
          <a:xfrm>
            <a:off x="2771768" y="3855207"/>
            <a:ext cx="69743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Ferrovia</a:t>
            </a:r>
          </a:p>
          <a:p>
            <a:r>
              <a:rPr lang="pt-BR" sz="900" dirty="0"/>
              <a:t>Norte-Sul</a:t>
            </a:r>
          </a:p>
        </p:txBody>
      </p:sp>
      <p:sp>
        <p:nvSpPr>
          <p:cNvPr id="63" name="CaixaDeTexto 62"/>
          <p:cNvSpPr txBox="1"/>
          <p:nvPr/>
        </p:nvSpPr>
        <p:spPr>
          <a:xfrm>
            <a:off x="3062638" y="5517232"/>
            <a:ext cx="84634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ALL </a:t>
            </a:r>
          </a:p>
          <a:p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Malha Paulista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upo 40"/>
          <p:cNvGrpSpPr/>
          <p:nvPr/>
        </p:nvGrpSpPr>
        <p:grpSpPr>
          <a:xfrm>
            <a:off x="690998" y="1772816"/>
            <a:ext cx="1576746" cy="1634386"/>
            <a:chOff x="70484" y="5096614"/>
            <a:chExt cx="1576746" cy="1634386"/>
          </a:xfrm>
        </p:grpSpPr>
        <p:sp>
          <p:nvSpPr>
            <p:cNvPr id="42" name="Retângulo de cantos arredondados 41"/>
            <p:cNvSpPr/>
            <p:nvPr/>
          </p:nvSpPr>
          <p:spPr>
            <a:xfrm>
              <a:off x="70484" y="5104234"/>
              <a:ext cx="1555115" cy="16267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536688" y="5096614"/>
              <a:ext cx="63671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900" b="1" dirty="0" smtClean="0"/>
                <a:t>LEGENDA</a:t>
              </a:r>
              <a:endParaRPr lang="pt-BR" sz="900" b="1" dirty="0"/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357689" y="5348108"/>
              <a:ext cx="99899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Portos Estratégicos</a:t>
              </a:r>
              <a:endParaRPr lang="pt-BR" sz="800" b="1" dirty="0"/>
            </a:p>
          </p:txBody>
        </p:sp>
        <p:pic>
          <p:nvPicPr>
            <p:cNvPr id="45" name="Imagem 44" descr="Porto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956" y="5356487"/>
              <a:ext cx="182663" cy="192405"/>
            </a:xfrm>
            <a:prstGeom prst="rect">
              <a:avLst/>
            </a:prstGeom>
          </p:spPr>
        </p:pic>
        <p:pic>
          <p:nvPicPr>
            <p:cNvPr id="46" name="Imagem 45" descr="Porto2.png"/>
            <p:cNvPicPr>
              <a:picLocks noChangeAspect="1"/>
            </p:cNvPicPr>
            <p:nvPr/>
          </p:nvPicPr>
          <p:blipFill>
            <a:blip r:embed="rId4" cstate="print"/>
            <a:srcRect t="-150000" b="-150000"/>
            <a:stretch>
              <a:fillRect/>
            </a:stretch>
          </p:blipFill>
          <p:spPr>
            <a:xfrm>
              <a:off x="198243" y="5585561"/>
              <a:ext cx="147600" cy="118079"/>
            </a:xfrm>
            <a:prstGeom prst="rect">
              <a:avLst/>
            </a:prstGeom>
          </p:spPr>
        </p:pic>
        <p:sp>
          <p:nvSpPr>
            <p:cNvPr id="47" name="CaixaDeTexto 46"/>
            <p:cNvSpPr txBox="1"/>
            <p:nvPr/>
          </p:nvSpPr>
          <p:spPr>
            <a:xfrm>
              <a:off x="354261" y="5534796"/>
              <a:ext cx="4619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Portos</a:t>
              </a:r>
              <a:endParaRPr lang="pt-BR" sz="800" b="1" dirty="0"/>
            </a:p>
          </p:txBody>
        </p:sp>
        <p:cxnSp>
          <p:nvCxnSpPr>
            <p:cNvPr id="48" name="Conector reto 47"/>
            <p:cNvCxnSpPr/>
            <p:nvPr/>
          </p:nvCxnSpPr>
          <p:spPr>
            <a:xfrm flipV="1">
              <a:off x="138237" y="5802371"/>
              <a:ext cx="264641" cy="64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/>
            <p:cNvCxnSpPr/>
            <p:nvPr/>
          </p:nvCxnSpPr>
          <p:spPr>
            <a:xfrm flipV="1">
              <a:off x="138237" y="6137651"/>
              <a:ext cx="264641" cy="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CaixaDeTexto 49"/>
            <p:cNvSpPr txBox="1"/>
            <p:nvPr/>
          </p:nvSpPr>
          <p:spPr>
            <a:xfrm>
              <a:off x="354261" y="5694816"/>
              <a:ext cx="11031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Ferrovias Bitola Larga</a:t>
              </a:r>
              <a:endParaRPr lang="pt-BR" sz="800" b="1" dirty="0"/>
            </a:p>
          </p:txBody>
        </p:sp>
        <p:sp>
          <p:nvSpPr>
            <p:cNvPr id="84" name="CaixaDeTexto 83"/>
            <p:cNvSpPr txBox="1"/>
            <p:nvPr/>
          </p:nvSpPr>
          <p:spPr>
            <a:xfrm>
              <a:off x="354767" y="6030096"/>
              <a:ext cx="11977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Rodovias Pavimentadas</a:t>
              </a:r>
              <a:endParaRPr lang="pt-BR" sz="800" b="1" dirty="0"/>
            </a:p>
          </p:txBody>
        </p:sp>
        <p:sp>
          <p:nvSpPr>
            <p:cNvPr id="85" name="CaixaDeTexto 84"/>
            <p:cNvSpPr txBox="1"/>
            <p:nvPr/>
          </p:nvSpPr>
          <p:spPr>
            <a:xfrm>
              <a:off x="355531" y="5860548"/>
              <a:ext cx="11993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Ferrovias Bitola Estreita</a:t>
              </a:r>
              <a:endParaRPr lang="pt-BR" sz="800" b="1" dirty="0"/>
            </a:p>
          </p:txBody>
        </p:sp>
        <p:cxnSp>
          <p:nvCxnSpPr>
            <p:cNvPr id="86" name="Conector reto 85"/>
            <p:cNvCxnSpPr/>
            <p:nvPr/>
          </p:nvCxnSpPr>
          <p:spPr>
            <a:xfrm flipV="1">
              <a:off x="138237" y="6335875"/>
              <a:ext cx="264641" cy="645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CaixaDeTexto 86"/>
            <p:cNvSpPr txBox="1"/>
            <p:nvPr/>
          </p:nvSpPr>
          <p:spPr>
            <a:xfrm>
              <a:off x="353286" y="6196570"/>
              <a:ext cx="12939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Rodovias Em Obra de </a:t>
              </a:r>
              <a:r>
                <a:rPr lang="pt-BR" sz="800" b="1" dirty="0" err="1" smtClean="0"/>
                <a:t>Pav</a:t>
              </a:r>
              <a:r>
                <a:rPr lang="pt-BR" sz="800" b="1" dirty="0" smtClean="0"/>
                <a:t>.</a:t>
              </a:r>
              <a:endParaRPr lang="pt-BR" sz="800" b="1" dirty="0"/>
            </a:p>
          </p:txBody>
        </p:sp>
        <p:cxnSp>
          <p:nvCxnSpPr>
            <p:cNvPr id="88" name="Conector reto 87"/>
            <p:cNvCxnSpPr/>
            <p:nvPr/>
          </p:nvCxnSpPr>
          <p:spPr>
            <a:xfrm flipV="1">
              <a:off x="137349" y="6482533"/>
              <a:ext cx="264641" cy="645"/>
            </a:xfrm>
            <a:prstGeom prst="line">
              <a:avLst/>
            </a:prstGeom>
            <a:ln w="38100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/>
            <p:cNvSpPr txBox="1"/>
            <p:nvPr/>
          </p:nvSpPr>
          <p:spPr>
            <a:xfrm>
              <a:off x="352398" y="6374978"/>
              <a:ext cx="10567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Rodovias Planejadas</a:t>
              </a:r>
              <a:endParaRPr lang="pt-BR" sz="800" b="1" dirty="0"/>
            </a:p>
          </p:txBody>
        </p:sp>
        <p:cxnSp>
          <p:nvCxnSpPr>
            <p:cNvPr id="90" name="Conector reto 89"/>
            <p:cNvCxnSpPr/>
            <p:nvPr/>
          </p:nvCxnSpPr>
          <p:spPr>
            <a:xfrm flipV="1">
              <a:off x="141412" y="5967471"/>
              <a:ext cx="264641" cy="64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ector reto 90"/>
            <p:cNvCxnSpPr/>
            <p:nvPr/>
          </p:nvCxnSpPr>
          <p:spPr>
            <a:xfrm flipV="1">
              <a:off x="139254" y="5805264"/>
              <a:ext cx="264641" cy="645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to 91"/>
            <p:cNvCxnSpPr/>
            <p:nvPr/>
          </p:nvCxnSpPr>
          <p:spPr>
            <a:xfrm flipV="1">
              <a:off x="142429" y="5970364"/>
              <a:ext cx="264641" cy="645"/>
            </a:xfrm>
            <a:prstGeom prst="line">
              <a:avLst/>
            </a:prstGeom>
            <a:ln w="1270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/>
            <p:cNvCxnSpPr/>
            <p:nvPr/>
          </p:nvCxnSpPr>
          <p:spPr>
            <a:xfrm flipV="1">
              <a:off x="137245" y="6290051"/>
              <a:ext cx="264641" cy="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ctangle 2"/>
          <p:cNvSpPr txBox="1">
            <a:spLocks noChangeArrowheads="1"/>
          </p:cNvSpPr>
          <p:nvPr/>
        </p:nvSpPr>
        <p:spPr bwMode="auto">
          <a:xfrm>
            <a:off x="166688" y="-27384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Acessos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2515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6197368" y="1772815"/>
            <a:ext cx="2736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Ferrovia - MRS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Alta Capacidade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Boas condições de Manutenção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Boas características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Boa parte duplicada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228184" y="4022484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Rodovias: BR- 101, 465, 116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Tráfego intenso (liga ao litoral do RJ e SP)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Boa parte delas são mão simples</a:t>
            </a:r>
          </a:p>
        </p:txBody>
      </p:sp>
      <p:pic>
        <p:nvPicPr>
          <p:cNvPr id="19" name="Imagem 18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52" y="1722367"/>
            <a:ext cx="5101332" cy="34912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Conector de seta reta 11"/>
          <p:cNvCxnSpPr>
            <a:stCxn id="7" idx="5"/>
            <a:endCxn id="11" idx="1"/>
          </p:cNvCxnSpPr>
          <p:nvPr/>
        </p:nvCxnSpPr>
        <p:spPr>
          <a:xfrm rot="16200000" flipH="1">
            <a:off x="4557894" y="3229356"/>
            <a:ext cx="139533" cy="3201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>
            <a:stCxn id="7" idx="7"/>
            <a:endCxn id="9" idx="1"/>
          </p:cNvCxnSpPr>
          <p:nvPr/>
        </p:nvCxnSpPr>
        <p:spPr>
          <a:xfrm rot="5400000" flipH="1" flipV="1">
            <a:off x="3753727" y="2061887"/>
            <a:ext cx="1717050" cy="3170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Elipse 6"/>
          <p:cNvSpPr/>
          <p:nvPr/>
        </p:nvSpPr>
        <p:spPr>
          <a:xfrm>
            <a:off x="2473972" y="4452801"/>
            <a:ext cx="648072" cy="360040"/>
          </a:xfrm>
          <a:prstGeom prst="ellipse">
            <a:avLst/>
          </a:prstGeom>
          <a:solidFill>
            <a:srgbClr val="C1704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Acessos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9862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1871700" y="980728"/>
            <a:ext cx="540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Capacidade</a:t>
            </a:r>
            <a:r>
              <a:rPr lang="en-US" dirty="0" smtClean="0"/>
              <a:t> </a:t>
            </a:r>
            <a:r>
              <a:rPr lang="en-US" dirty="0" err="1" smtClean="0"/>
              <a:t>Rodoviária</a:t>
            </a:r>
            <a:r>
              <a:rPr lang="en-US" dirty="0" smtClean="0"/>
              <a:t> (</a:t>
            </a:r>
            <a:r>
              <a:rPr lang="en-US" dirty="0">
                <a:hlinkClick r:id="rId2" action="ppaction://hlinkpres?slideindex=204&amp;slidetitle="/>
              </a:rPr>
              <a:t>HCM</a:t>
            </a:r>
            <a:r>
              <a:rPr lang="en-US" dirty="0" smtClean="0"/>
              <a:t>):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</a:t>
            </a:r>
            <a:r>
              <a:rPr lang="en-US" sz="1600" dirty="0" err="1" smtClean="0"/>
              <a:t>Atual</a:t>
            </a:r>
            <a:r>
              <a:rPr lang="en-US" sz="1600" dirty="0"/>
              <a:t>:</a:t>
            </a:r>
            <a:r>
              <a:rPr lang="en-US" sz="1600" dirty="0" smtClean="0"/>
              <a:t> 	LOS = B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</a:t>
            </a:r>
            <a:r>
              <a:rPr lang="en-US" sz="1600" dirty="0" err="1" smtClean="0"/>
              <a:t>Futuro</a:t>
            </a:r>
            <a:r>
              <a:rPr lang="en-US" sz="1600" dirty="0" smtClean="0"/>
              <a:t>: 	LOS = D     (</a:t>
            </a:r>
            <a:r>
              <a:rPr lang="en-US" sz="1600" dirty="0" err="1"/>
              <a:t>s</a:t>
            </a:r>
            <a:r>
              <a:rPr lang="en-US" sz="1600" dirty="0" err="1" smtClean="0"/>
              <a:t>em</a:t>
            </a:r>
            <a:r>
              <a:rPr lang="en-US" sz="1600" dirty="0" smtClean="0"/>
              <a:t> </a:t>
            </a:r>
            <a:r>
              <a:rPr lang="en-US" sz="1600" dirty="0" err="1" smtClean="0"/>
              <a:t>melhorias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2771800" y="5441849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BR 101 - Itaguaí</a:t>
            </a:r>
            <a:endParaRPr lang="pt-BR" sz="1200" dirty="0"/>
          </a:p>
        </p:txBody>
      </p:sp>
      <p:pic>
        <p:nvPicPr>
          <p:cNvPr id="39940" name="Picture 4" descr="http://odia.ig.com.br/polopoly_fs/1.416594!/image/image.JPG_gen/derivatives/landscape_575/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16" y="2374744"/>
            <a:ext cx="5476875" cy="3038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Acessos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10239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179512" y="1401157"/>
            <a:ext cx="385765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 smtClean="0"/>
              <a:t>Capacidade Ferroviária</a:t>
            </a:r>
            <a:endParaRPr lang="pt-BR" sz="1600" dirty="0" smtClean="0"/>
          </a:p>
          <a:p>
            <a:pPr lvl="0"/>
            <a:endParaRPr lang="pt-BR" sz="1600" dirty="0" smtClean="0"/>
          </a:p>
          <a:p>
            <a:pPr lvl="0"/>
            <a:r>
              <a:rPr lang="pt-BR" sz="1600" dirty="0" smtClean="0"/>
              <a:t>Movimentação Atual  (87 milhões t) </a:t>
            </a:r>
          </a:p>
          <a:p>
            <a:pPr marL="457200" lvl="0" indent="-457200">
              <a:buFontTx/>
              <a:buChar char="-"/>
            </a:pPr>
            <a:r>
              <a:rPr lang="pt-BR" sz="1600" dirty="0" smtClean="0"/>
              <a:t>Capacidade próxima de saturação;</a:t>
            </a:r>
          </a:p>
          <a:p>
            <a:pPr marL="457200" lvl="0" indent="-457200">
              <a:buFontTx/>
              <a:buChar char="-"/>
            </a:pPr>
            <a:r>
              <a:rPr lang="pt-BR" sz="1600" dirty="0" smtClean="0"/>
              <a:t>Possibilidade de melhorias operacionais e duplicação da ferrovia</a:t>
            </a:r>
          </a:p>
          <a:p>
            <a:pPr marL="457200" lvl="0" indent="-457200">
              <a:buFontTx/>
              <a:buChar char="-"/>
            </a:pPr>
            <a:endParaRPr lang="pt-BR" sz="1600" dirty="0" smtClean="0"/>
          </a:p>
          <a:p>
            <a:pPr lvl="0"/>
            <a:r>
              <a:rPr lang="pt-BR" sz="1600" dirty="0"/>
              <a:t>Movimentação </a:t>
            </a:r>
            <a:r>
              <a:rPr lang="pt-BR" sz="1600" dirty="0" smtClean="0"/>
              <a:t>2030 (296 </a:t>
            </a:r>
            <a:r>
              <a:rPr lang="pt-BR" sz="1600" dirty="0"/>
              <a:t>milhões t</a:t>
            </a:r>
            <a:r>
              <a:rPr lang="pt-BR" sz="1600" dirty="0" smtClean="0"/>
              <a:t>) </a:t>
            </a:r>
          </a:p>
          <a:p>
            <a:pPr marL="285750" lvl="0" indent="-285750">
              <a:buFontTx/>
              <a:buChar char="-"/>
            </a:pPr>
            <a:r>
              <a:rPr lang="pt-BR" sz="1600" dirty="0" smtClean="0"/>
              <a:t>Capacidade próxima de saturação</a:t>
            </a:r>
          </a:p>
          <a:p>
            <a:pPr marL="285750" lvl="0" indent="-285750">
              <a:buFontTx/>
              <a:buChar char="-"/>
            </a:pPr>
            <a:r>
              <a:rPr lang="pt-BR" sz="1600" dirty="0" smtClean="0"/>
              <a:t>Mesmo com as </a:t>
            </a:r>
            <a:r>
              <a:rPr lang="pt-BR" sz="1600" dirty="0"/>
              <a:t>ampliações e reformas </a:t>
            </a:r>
            <a:r>
              <a:rPr lang="pt-BR" sz="1600" dirty="0" smtClean="0"/>
              <a:t>estruturais o acesso ferroviário poderá ser um fator limitante ao crescimento portuário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de Itaguaí – Acessos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355976" y="57759"/>
          <a:ext cx="4536504" cy="5747505"/>
        </p:xfrm>
        <a:graphic>
          <a:graphicData uri="http://schemas.openxmlformats.org/drawingml/2006/table">
            <a:tbl>
              <a:tblPr/>
              <a:tblGrid>
                <a:gridCol w="1003979"/>
                <a:gridCol w="1152720"/>
                <a:gridCol w="1214692"/>
                <a:gridCol w="1165113"/>
              </a:tblGrid>
              <a:tr h="52544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Capacidade </a:t>
                      </a:r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Atual</a:t>
                      </a:r>
                    </a:p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(QT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Ton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/Ano)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Capacidade Futura com melhorias e sem duplicação (QT Ton/Ano)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17.096.832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128.494.080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21.371.040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139.201.920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25.645.248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149.909.760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29.919.456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160.617.600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34.193.664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171.325.440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38.467.872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182.033.280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42.742.080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192.741.120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47.016.288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203.448.960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51.290.496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214.156.800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55.564.704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224.864.640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59.838.912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235.572.480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64.133.120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246.280.320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68.387.328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256.988.160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72.661.536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267.696.000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76.935.744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278.403.840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81.209.952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289.111.680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85.484.160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299.819.520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89.758.368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310.527.360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94.032.576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321.235.200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98.306.784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331.943.040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102.580.992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342.650.880 </a:t>
                      </a:r>
                    </a:p>
                  </a:txBody>
                  <a:tcPr marL="7338" marR="7338" marT="7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632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663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Situação Tranquila</a:t>
                      </a: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63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Situação Aceitável</a:t>
                      </a: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63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Situação Próxima a Saturação</a:t>
                      </a: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38" marR="7338" marT="73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40770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Itaguaí– Cronograma de investimentos (R$ mi)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9199019"/>
              </p:ext>
            </p:extLst>
          </p:nvPr>
        </p:nvGraphicFramePr>
        <p:xfrm>
          <a:off x="644050" y="764704"/>
          <a:ext cx="8248430" cy="4752530"/>
        </p:xfrm>
        <a:graphic>
          <a:graphicData uri="http://schemas.openxmlformats.org/drawingml/2006/table">
            <a:tbl>
              <a:tblPr/>
              <a:tblGrid>
                <a:gridCol w="3839786"/>
                <a:gridCol w="782180"/>
                <a:gridCol w="1493250"/>
                <a:gridCol w="711072"/>
                <a:gridCol w="711072"/>
                <a:gridCol w="711070"/>
              </a:tblGrid>
              <a:tr h="4739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Investimentos no Porto de </a:t>
                      </a:r>
                      <a:r>
                        <a:rPr lang="pt-B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Itaguaí</a:t>
                      </a:r>
                      <a:endParaRPr lang="pt-B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Origem dos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Fase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Horizonte </a:t>
                      </a:r>
                      <a:r>
                        <a:rPr lang="pt-B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Investimento </a:t>
                      </a:r>
                    </a:p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</a:t>
                      </a:r>
                      <a:r>
                        <a:rPr lang="pt-B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$ mi)</a:t>
                      </a:r>
                      <a:endParaRPr lang="pt-B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769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7002">
                <a:tc gridSpan="6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 smtClean="0">
                          <a:solidFill>
                            <a:srgbClr val="000000"/>
                          </a:solidFill>
                        </a:rPr>
                        <a:t>Investimentos previstos em planos já vigentes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739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Duplicação - </a:t>
                      </a:r>
                      <a:r>
                        <a:rPr lang="pt-BR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Subtrecho</a:t>
                      </a: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BR-101 - Acesso ao Porto de Itaguaí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Público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Andamento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41,00</a:t>
                      </a:r>
                      <a:endParaRPr lang="pt-B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6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Dragagem de Aprofundamento - Canal Preferencial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Público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Ações </a:t>
                      </a:r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Preparatórias</a:t>
                      </a:r>
                      <a:endParaRPr lang="pt-B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77,00</a:t>
                      </a:r>
                      <a:endParaRPr lang="pt-B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758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Dragagem de Aprofundamento - Ilha das Cabras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Público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Ações </a:t>
                      </a:r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Preparatórias</a:t>
                      </a:r>
                      <a:endParaRPr lang="pt-B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120,00</a:t>
                      </a:r>
                      <a:endParaRPr lang="pt-B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54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SUBTOTAL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238,00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3572">
                <a:tc gridSpan="6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Investimentos sugeridos pelo Plano Mestre e PNLI</a:t>
                      </a: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35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Construção do Terminal do Meio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 estudos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5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Expansão do Terminal de Carvão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 estudos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70,17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35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Ampliação do TECON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Projeto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68,96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5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Duplicação do Canal de Acesso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Projeto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35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SUBTOTAL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171,63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57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1.738,00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171,63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664789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2910" y="836712"/>
            <a:ext cx="3471858" cy="5118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500" u="sng" dirty="0" smtClean="0"/>
              <a:t>Tendências de crescimento</a:t>
            </a:r>
          </a:p>
          <a:p>
            <a:pPr lvl="1"/>
            <a:r>
              <a:rPr lang="pt-BR" sz="1500" dirty="0" smtClean="0"/>
              <a:t>Contêineres e veículos</a:t>
            </a:r>
          </a:p>
          <a:p>
            <a:pPr lvl="1"/>
            <a:r>
              <a:rPr lang="pt-BR" sz="1500" dirty="0" smtClean="0"/>
              <a:t>Granéis sólidos</a:t>
            </a:r>
          </a:p>
          <a:p>
            <a:pPr lvl="1"/>
            <a:r>
              <a:rPr lang="pt-BR" sz="1500" dirty="0" smtClean="0"/>
              <a:t>Off Shore</a:t>
            </a:r>
          </a:p>
          <a:p>
            <a:pPr lvl="1"/>
            <a:r>
              <a:rPr lang="pt-BR" sz="1500" dirty="0" smtClean="0"/>
              <a:t>Passageiros</a:t>
            </a:r>
          </a:p>
          <a:p>
            <a:pPr marL="457200" lvl="1" indent="0">
              <a:buNone/>
            </a:pPr>
            <a:endParaRPr lang="pt-BR" sz="1500" dirty="0" smtClean="0"/>
          </a:p>
          <a:p>
            <a:pPr marL="0" indent="0">
              <a:buNone/>
            </a:pPr>
            <a:r>
              <a:rPr lang="pt-BR" sz="1500" u="sng" dirty="0" smtClean="0"/>
              <a:t>Conflito com a cidade</a:t>
            </a:r>
          </a:p>
          <a:p>
            <a:pPr lvl="1"/>
            <a:r>
              <a:rPr lang="pt-BR" sz="1500" dirty="0" smtClean="0"/>
              <a:t>Crescimento limitado</a:t>
            </a:r>
          </a:p>
          <a:p>
            <a:pPr lvl="1"/>
            <a:r>
              <a:rPr lang="pt-BR" sz="1500" dirty="0" smtClean="0"/>
              <a:t>Congestionamento rodoviário</a:t>
            </a:r>
          </a:p>
          <a:p>
            <a:pPr marL="457200" lvl="1" indent="0">
              <a:buNone/>
            </a:pPr>
            <a:endParaRPr lang="pt-BR" sz="1500" dirty="0" smtClean="0"/>
          </a:p>
          <a:p>
            <a:pPr marL="0" indent="0">
              <a:buNone/>
            </a:pPr>
            <a:r>
              <a:rPr lang="pt-BR" sz="1500" u="sng" dirty="0" smtClean="0"/>
              <a:t>Investimentos previstos</a:t>
            </a:r>
          </a:p>
          <a:p>
            <a:pPr lvl="1"/>
            <a:r>
              <a:rPr lang="pt-BR" sz="1500" dirty="0" smtClean="0"/>
              <a:t>Ampliação dos terminais </a:t>
            </a:r>
          </a:p>
          <a:p>
            <a:pPr marL="457200" lvl="1" indent="0">
              <a:buNone/>
            </a:pPr>
            <a:r>
              <a:rPr lang="pt-BR" sz="1500" dirty="0" smtClean="0"/>
              <a:t>de contêineres e automóveis</a:t>
            </a:r>
          </a:p>
          <a:p>
            <a:pPr lvl="1"/>
            <a:r>
              <a:rPr lang="pt-BR" sz="1500" dirty="0" smtClean="0"/>
              <a:t>Destinação de 1500 metros </a:t>
            </a:r>
          </a:p>
          <a:p>
            <a:pPr marL="457200" lvl="1" indent="0">
              <a:buNone/>
            </a:pPr>
            <a:r>
              <a:rPr lang="pt-BR" sz="1500" dirty="0" smtClean="0"/>
              <a:t>de cais para </a:t>
            </a:r>
            <a:r>
              <a:rPr lang="pt-BR" sz="1500" dirty="0" err="1" smtClean="0"/>
              <a:t>supply</a:t>
            </a:r>
            <a:r>
              <a:rPr lang="pt-BR" sz="1500" dirty="0" smtClean="0"/>
              <a:t> </a:t>
            </a:r>
            <a:r>
              <a:rPr lang="pt-BR" sz="1500" dirty="0" err="1" smtClean="0"/>
              <a:t>boats</a:t>
            </a:r>
            <a:endParaRPr lang="pt-BR" sz="1500" dirty="0" smtClean="0"/>
          </a:p>
          <a:p>
            <a:pPr lvl="1"/>
            <a:r>
              <a:rPr lang="pt-BR" sz="1500" dirty="0" smtClean="0"/>
              <a:t>Construção do terminal de </a:t>
            </a:r>
          </a:p>
          <a:p>
            <a:pPr marL="457200" lvl="1" indent="0">
              <a:buNone/>
            </a:pPr>
            <a:r>
              <a:rPr lang="pt-BR" sz="1500" dirty="0" smtClean="0"/>
              <a:t>passageiros</a:t>
            </a:r>
          </a:p>
        </p:txBody>
      </p:sp>
      <p:pic>
        <p:nvPicPr>
          <p:cNvPr id="10244" name="Picture 4" descr="http://2.bp.blogspot.com/_fMwxn8rGQzw/TITZQGNn--I/AAAAAAAABG0/newE1ow4fSQ/s1600/Porto+do+Rio+de+Janeiro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2622662"/>
            <a:ext cx="4496390" cy="3096344"/>
          </a:xfrm>
          <a:prstGeom prst="rect">
            <a:avLst/>
          </a:prstGeom>
          <a:noFill/>
          <a:ln>
            <a:noFill/>
          </a:ln>
          <a:effectLst/>
          <a:extLst/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2537795"/>
              </p:ext>
            </p:extLst>
          </p:nvPr>
        </p:nvGraphicFramePr>
        <p:xfrm>
          <a:off x="4071934" y="836712"/>
          <a:ext cx="4424676" cy="1290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71219"/>
                <a:gridCol w="1756829"/>
                <a:gridCol w="14966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 smtClean="0"/>
                        <a:t>Ano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 smtClean="0"/>
                        <a:t>Movimentação</a:t>
                      </a:r>
                      <a:endParaRPr lang="en-US" sz="1500" b="0" dirty="0" smtClean="0"/>
                    </a:p>
                    <a:p>
                      <a:pPr algn="ctr"/>
                      <a:r>
                        <a:rPr lang="en-US" sz="1500" b="0" dirty="0" smtClean="0"/>
                        <a:t>(</a:t>
                      </a:r>
                      <a:r>
                        <a:rPr lang="en-US" sz="1500" b="0" dirty="0" err="1" smtClean="0"/>
                        <a:t>milhões</a:t>
                      </a:r>
                      <a:r>
                        <a:rPr lang="en-US" sz="1500" b="0" dirty="0" smtClean="0"/>
                        <a:t> de t)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 smtClean="0"/>
                        <a:t>Capacidade</a:t>
                      </a:r>
                      <a:endParaRPr lang="en-US" sz="1500" b="0" dirty="0" smtClean="0"/>
                    </a:p>
                    <a:p>
                      <a:pPr algn="ctr"/>
                      <a:r>
                        <a:rPr lang="en-US" sz="1500" b="0" dirty="0" smtClean="0"/>
                        <a:t>(</a:t>
                      </a:r>
                      <a:r>
                        <a:rPr lang="en-US" sz="1500" b="0" dirty="0" err="1" smtClean="0"/>
                        <a:t>milhões</a:t>
                      </a:r>
                      <a:r>
                        <a:rPr lang="en-US" sz="1500" b="0" dirty="0" smtClean="0"/>
                        <a:t> de t)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2011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7,7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14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2030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/>
                        <a:t>17</a:t>
                      </a:r>
                      <a:endParaRPr lang="en-US" sz="1500" b="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rgbClr val="FF0000"/>
                          </a:solidFill>
                        </a:rPr>
                        <a:t>gap =</a:t>
                      </a: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</a:rPr>
                        <a:t> 3</a:t>
                      </a:r>
                      <a:endParaRPr lang="en-US" sz="15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390524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6447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Labtrans\Desktop\Rio de Janeir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98" y="620688"/>
            <a:ext cx="8648398" cy="482400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633413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– Complexo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7165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677" t="6996" r="-116" b="3908"/>
          <a:stretch>
            <a:fillRect/>
          </a:stretch>
        </p:blipFill>
        <p:spPr bwMode="auto">
          <a:xfrm>
            <a:off x="702005" y="620688"/>
            <a:ext cx="819047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390524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620688"/>
            <a:ext cx="7286675" cy="520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83407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PDZ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0" y="6493441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Ver Investimentos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00034" y="570166"/>
            <a:ext cx="4608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/>
              <a:t> Dragagem </a:t>
            </a:r>
            <a:r>
              <a:rPr lang="pt-BR" sz="1600" dirty="0"/>
              <a:t>de </a:t>
            </a:r>
            <a:r>
              <a:rPr lang="pt-BR" sz="1600" dirty="0" smtClean="0"/>
              <a:t>aprofundamento 1ª Fase  </a:t>
            </a:r>
            <a:endParaRPr lang="pt-BR" sz="1600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722" y="1028970"/>
            <a:ext cx="8076726" cy="446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6" descr="carimbo Concluíd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4353" y="4941168"/>
            <a:ext cx="2552143" cy="934266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961" y="896316"/>
            <a:ext cx="7817249" cy="490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832728" y="498158"/>
            <a:ext cx="5904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/>
              <a:t> Implantação do Acesso Ferroviário (São Bento/RJ – </a:t>
            </a:r>
            <a:r>
              <a:rPr lang="pt-BR" sz="1600" dirty="0" err="1" smtClean="0"/>
              <a:t>Ambaí</a:t>
            </a:r>
            <a:r>
              <a:rPr lang="pt-BR" sz="1600" dirty="0" smtClean="0"/>
              <a:t>/RJ)</a:t>
            </a:r>
            <a:endParaRPr lang="pt-BR" sz="1600" dirty="0"/>
          </a:p>
        </p:txBody>
      </p:sp>
      <p:pic>
        <p:nvPicPr>
          <p:cNvPr id="6" name="Imagem 5" descr="Capacidade Esgotad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6582" y="4268548"/>
            <a:ext cx="1509874" cy="789252"/>
          </a:xfrm>
          <a:prstGeom prst="rect">
            <a:avLst/>
          </a:prstGeom>
          <a:noFill/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C:\Users\thais.rocha\Desktop\Untitled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54" y="764704"/>
            <a:ext cx="8035826" cy="50240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/>
          <p:cNvSpPr txBox="1"/>
          <p:nvPr/>
        </p:nvSpPr>
        <p:spPr>
          <a:xfrm>
            <a:off x="214282" y="40466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/>
              <a:t> Ampliação e incorporação da Avenida Rio de Janeiro à Zona Portuária</a:t>
            </a:r>
            <a:endParaRPr lang="pt-BR" sz="1600" dirty="0"/>
          </a:p>
        </p:txBody>
      </p:sp>
      <p:pic>
        <p:nvPicPr>
          <p:cNvPr id="7" name="Imagem 6" descr="Capacidade Esgotad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0312" y="4725144"/>
            <a:ext cx="1526988" cy="798198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1021"/>
          <a:stretch>
            <a:fillRect/>
          </a:stretch>
        </p:blipFill>
        <p:spPr bwMode="auto">
          <a:xfrm>
            <a:off x="3888432" y="639546"/>
            <a:ext cx="5148064" cy="406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 t="4343" b="11057"/>
          <a:stretch>
            <a:fillRect/>
          </a:stretch>
        </p:blipFill>
        <p:spPr bwMode="auto">
          <a:xfrm>
            <a:off x="288032" y="2410090"/>
            <a:ext cx="4355976" cy="275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-684584" y="539969"/>
            <a:ext cx="5464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BR" sz="1600" dirty="0" smtClean="0"/>
              <a:t> Revitalização de Áreas Portuárias </a:t>
            </a:r>
          </a:p>
          <a:p>
            <a:pPr algn="ctr"/>
            <a:r>
              <a:rPr lang="pt-BR" sz="1600" dirty="0" smtClean="0"/>
              <a:t>Projeto Porto Maravilha</a:t>
            </a:r>
            <a:endParaRPr lang="pt-BR" sz="1600" dirty="0"/>
          </a:p>
        </p:txBody>
      </p:sp>
      <p:pic>
        <p:nvPicPr>
          <p:cNvPr id="7" name="Imagem 6" descr="Capacidade Esgotad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4791159"/>
            <a:ext cx="1656184" cy="865732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15356"/>
          <a:stretch>
            <a:fillRect/>
          </a:stretch>
        </p:blipFill>
        <p:spPr bwMode="auto">
          <a:xfrm>
            <a:off x="181430" y="1700808"/>
            <a:ext cx="460659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b="14530"/>
          <a:stretch>
            <a:fillRect/>
          </a:stretch>
        </p:blipFill>
        <p:spPr bwMode="auto">
          <a:xfrm>
            <a:off x="4822224" y="1124744"/>
            <a:ext cx="428628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357158" y="947306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/>
              <a:t> Implantação do Píer em Formato Y </a:t>
            </a:r>
            <a:endParaRPr lang="pt-BR" sz="1600" dirty="0"/>
          </a:p>
        </p:txBody>
      </p:sp>
      <p:pic>
        <p:nvPicPr>
          <p:cNvPr id="8" name="Imagem 7" descr="Capacidade Esgotad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6136" y="4869160"/>
            <a:ext cx="1584176" cy="828092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3945"/>
          <a:stretch>
            <a:fillRect/>
          </a:stretch>
        </p:blipFill>
        <p:spPr bwMode="auto">
          <a:xfrm>
            <a:off x="468313" y="1928052"/>
            <a:ext cx="8280400" cy="294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642910" y="1131109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/>
              <a:t> Expansão dos Terminais de Contêineres</a:t>
            </a:r>
            <a:endParaRPr lang="pt-BR" sz="16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2562" y="1700808"/>
            <a:ext cx="62388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500034" y="1071546"/>
            <a:ext cx="34530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dirty="0" smtClean="0"/>
              <a:t> Reforço estrutural do Cais da Gamboa</a:t>
            </a:r>
            <a:endParaRPr lang="pt-BR" sz="16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88032" y="498158"/>
            <a:ext cx="47863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BR" sz="1600" dirty="0" smtClean="0"/>
              <a:t> Dragagem </a:t>
            </a:r>
            <a:r>
              <a:rPr lang="pt-BR" sz="1600" dirty="0"/>
              <a:t>de </a:t>
            </a:r>
            <a:r>
              <a:rPr lang="pt-BR" sz="1600" dirty="0" smtClean="0"/>
              <a:t>Aprofundamento - 2ª</a:t>
            </a:r>
            <a:r>
              <a:rPr lang="pt-BR" sz="1600" dirty="0"/>
              <a:t>. Fase</a:t>
            </a: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84577"/>
            <a:ext cx="7848872" cy="49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2608"/>
          <a:stretch>
            <a:fillRect/>
          </a:stretch>
        </p:blipFill>
        <p:spPr bwMode="auto">
          <a:xfrm>
            <a:off x="1357290" y="1119614"/>
            <a:ext cx="622047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500034" y="642174"/>
            <a:ext cx="3805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BR" sz="1600" dirty="0" smtClean="0"/>
              <a:t> Projeto Porto Olímpico</a:t>
            </a:r>
            <a:endParaRPr lang="pt-BR" sz="16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59769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Investimentos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Projeção por natureza de carga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7" y="1152525"/>
            <a:ext cx="8031023" cy="45529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3758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hlinkClick r:id="" action="ppaction://noaction"/>
          </p:cNvPr>
          <p:cNvSpPr txBox="1"/>
          <p:nvPr/>
        </p:nvSpPr>
        <p:spPr>
          <a:xfrm>
            <a:off x="3240143" y="5517232"/>
            <a:ext cx="2663715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sz="1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 action="ppaction://hlinkpres?slideindex=187&amp;slidetitle=Projeção por produto Rio de Janeiro"/>
              </a:rPr>
              <a:t>Detalhes</a:t>
            </a:r>
            <a:r>
              <a:rPr lang="en-US" sz="1600" i="1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 action="ppaction://hlinkpres?slideindex=187&amp;slidetitle=Projeção por produto Rio de Janeiro"/>
              </a:rPr>
              <a:t> </a:t>
            </a:r>
            <a:r>
              <a:rPr lang="en-US" sz="1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 action="ppaction://hlinkpres?slideindex=187&amp;slidetitle=Projeção por produto Rio de Janeiro"/>
              </a:rPr>
              <a:t>por</a:t>
            </a:r>
            <a:r>
              <a:rPr lang="en-US" sz="1600" i="1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 action="ppaction://hlinkpres?slideindex=187&amp;slidetitle=Projeção por produto Rio de Janeiro"/>
              </a:rPr>
              <a:t> </a:t>
            </a:r>
            <a:r>
              <a:rPr lang="en-US" sz="16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 action="ppaction://hlinkpres?slideindex=187&amp;slidetitle=Projeção por produto Rio de Janeiro"/>
              </a:rPr>
              <a:t>produto</a:t>
            </a:r>
            <a:endParaRPr lang="en-US" sz="1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Projeção por produto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/>
          <a:srcRect l="4984"/>
          <a:stretch>
            <a:fillRect/>
          </a:stretch>
        </p:blipFill>
        <p:spPr>
          <a:xfrm>
            <a:off x="611560" y="1124744"/>
            <a:ext cx="4118445" cy="40324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/>
          <a:srcRect l="10293" r="10346"/>
          <a:stretch>
            <a:fillRect/>
          </a:stretch>
        </p:blipFill>
        <p:spPr>
          <a:xfrm>
            <a:off x="4644008" y="1341582"/>
            <a:ext cx="4464496" cy="37436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9888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9322648"/>
              </p:ext>
            </p:extLst>
          </p:nvPr>
        </p:nvGraphicFramePr>
        <p:xfrm>
          <a:off x="2500298" y="1428736"/>
          <a:ext cx="4320716" cy="3780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458"/>
                <a:gridCol w="1162050"/>
                <a:gridCol w="1022208"/>
              </a:tblGrid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Produto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Capacidade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Unidade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>
                          <a:effectLst/>
                        </a:rPr>
                        <a:t>Contêineres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10.128.000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>
                          <a:effectLst/>
                        </a:rPr>
                        <a:t>Prod. Siderúrgicos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1.134.000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Veículos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770.000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>
                          <a:effectLst/>
                        </a:rPr>
                        <a:t>Trigo</a:t>
                      </a:r>
                      <a:endParaRPr lang="pt-B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687.000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Cobre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240.000 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 smtClean="0">
                          <a:effectLst/>
                        </a:rPr>
                        <a:t>Químicos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5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191.000 </a:t>
                      </a:r>
                      <a:endParaRPr lang="pt-BR" sz="15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u="none" strike="noStrike" dirty="0">
                          <a:effectLst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Outros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5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850.000</a:t>
                      </a:r>
                      <a:endParaRPr lang="pt-BR" sz="15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5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14.000.000</a:t>
                      </a:r>
                      <a:endParaRPr lang="pt-BR" sz="15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Porto do Rio de Janeiro - Capacidade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68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1757770" y="1628800"/>
            <a:ext cx="216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Cenário</a:t>
            </a:r>
            <a:r>
              <a:rPr lang="en-US" sz="1600" dirty="0" smtClean="0"/>
              <a:t> SEM </a:t>
            </a:r>
            <a:r>
              <a:rPr lang="en-US" sz="1600" dirty="0" err="1" smtClean="0"/>
              <a:t>investimentos</a:t>
            </a:r>
            <a:endParaRPr lang="en-US" sz="16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880019" y="3992170"/>
            <a:ext cx="1822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Cenário</a:t>
            </a:r>
            <a:r>
              <a:rPr lang="en-US" sz="1600" dirty="0" smtClean="0"/>
              <a:t> COM </a:t>
            </a:r>
            <a:r>
              <a:rPr lang="en-US" sz="1600" dirty="0" err="1" smtClean="0"/>
              <a:t>investimentos</a:t>
            </a:r>
            <a:endParaRPr lang="en-US" sz="16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868144" y="4777988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/>
              <a:t>Ampliação</a:t>
            </a:r>
            <a:r>
              <a:rPr lang="en-US" sz="1400" dirty="0" smtClean="0"/>
              <a:t> LIBRA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/>
              <a:t>Ampliação</a:t>
            </a:r>
            <a:r>
              <a:rPr lang="en-US" sz="1400" dirty="0" smtClean="0"/>
              <a:t> </a:t>
            </a:r>
            <a:r>
              <a:rPr lang="en-US" sz="1400" dirty="0" err="1" smtClean="0"/>
              <a:t>Multirio</a:t>
            </a:r>
            <a:endParaRPr lang="en-US" sz="14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51520" y="84509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Contêineres</a:t>
            </a:r>
            <a:endParaRPr lang="en-US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Capacidade x Demanda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cxnSp>
        <p:nvCxnSpPr>
          <p:cNvPr id="30" name="Conector de seta reta 29"/>
          <p:cNvCxnSpPr>
            <a:stCxn id="12" idx="2"/>
            <a:endCxn id="13" idx="0"/>
          </p:cNvCxnSpPr>
          <p:nvPr/>
        </p:nvCxnSpPr>
        <p:spPr>
          <a:xfrm>
            <a:off x="6791362" y="4576945"/>
            <a:ext cx="5476" cy="201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m 16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6672"/>
            <a:ext cx="5472048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m 18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5400600" cy="2952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8510046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m 50" descr="vetor-les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1" y="476672"/>
            <a:ext cx="5904656" cy="5351368"/>
          </a:xfrm>
          <a:prstGeom prst="rect">
            <a:avLst/>
          </a:prstGeom>
        </p:spPr>
      </p:pic>
      <p:sp>
        <p:nvSpPr>
          <p:cNvPr id="52" name="CaixaDeTexto 51"/>
          <p:cNvSpPr txBox="1"/>
          <p:nvPr/>
        </p:nvSpPr>
        <p:spPr>
          <a:xfrm>
            <a:off x="6016558" y="1942430"/>
            <a:ext cx="6027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53" name="CaixaDeTexto 52"/>
          <p:cNvSpPr txBox="1"/>
          <p:nvPr/>
        </p:nvSpPr>
        <p:spPr>
          <a:xfrm>
            <a:off x="7164288" y="604554"/>
            <a:ext cx="1078697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Vetor Leste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3823159" y="3487699"/>
            <a:ext cx="6027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</a:t>
            </a:r>
          </a:p>
          <a:p>
            <a:pPr algn="ctr"/>
            <a:r>
              <a:rPr lang="pt-BR" sz="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Centro-Atlântica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6854102" y="3718534"/>
            <a:ext cx="418457" cy="1384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EFVM</a:t>
            </a:r>
            <a:endParaRPr lang="pt-BR" dirty="0"/>
          </a:p>
        </p:txBody>
      </p:sp>
      <p:sp>
        <p:nvSpPr>
          <p:cNvPr id="56" name="CaixaDeTexto 55"/>
          <p:cNvSpPr txBox="1"/>
          <p:nvPr/>
        </p:nvSpPr>
        <p:spPr>
          <a:xfrm>
            <a:off x="4694164" y="4891252"/>
            <a:ext cx="491358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MRS</a:t>
            </a:r>
          </a:p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Logística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6929591" y="4768139"/>
            <a:ext cx="6027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/>
              <a:t>Ferrovia</a:t>
            </a:r>
          </a:p>
          <a:p>
            <a:r>
              <a:rPr lang="pt-BR" dirty="0" err="1"/>
              <a:t>Centro-Atlântica</a:t>
            </a:r>
            <a:endParaRPr lang="pt-BR" dirty="0"/>
          </a:p>
        </p:txBody>
      </p:sp>
      <p:sp>
        <p:nvSpPr>
          <p:cNvPr id="58" name="CaixaDeTexto 57"/>
          <p:cNvSpPr txBox="1"/>
          <p:nvPr/>
        </p:nvSpPr>
        <p:spPr>
          <a:xfrm>
            <a:off x="5853008" y="4198551"/>
            <a:ext cx="941120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Ferrovia Transcontinental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3552919" y="930498"/>
            <a:ext cx="6857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Ferrovia</a:t>
            </a:r>
          </a:p>
          <a:p>
            <a:r>
              <a:rPr lang="pt-BR" sz="900" dirty="0"/>
              <a:t>Norte-Sul</a:t>
            </a:r>
          </a:p>
        </p:txBody>
      </p:sp>
      <p:sp>
        <p:nvSpPr>
          <p:cNvPr id="60" name="CaixaDeTexto 59"/>
          <p:cNvSpPr txBox="1"/>
          <p:nvPr/>
        </p:nvSpPr>
        <p:spPr>
          <a:xfrm>
            <a:off x="2549557" y="1093926"/>
            <a:ext cx="501457" cy="1384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FICO</a:t>
            </a:r>
          </a:p>
        </p:txBody>
      </p:sp>
      <p:sp>
        <p:nvSpPr>
          <p:cNvPr id="61" name="CaixaDeTexto 60"/>
          <p:cNvSpPr txBox="1"/>
          <p:nvPr/>
        </p:nvSpPr>
        <p:spPr>
          <a:xfrm>
            <a:off x="4595052" y="1702159"/>
            <a:ext cx="10558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Hidrovia Rio </a:t>
            </a:r>
          </a:p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São Francisco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CaixaDeTexto 61"/>
          <p:cNvSpPr txBox="1"/>
          <p:nvPr/>
        </p:nvSpPr>
        <p:spPr>
          <a:xfrm>
            <a:off x="2511881" y="3187002"/>
            <a:ext cx="6857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algn="ctr">
              <a:defRPr sz="800" b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z="900" dirty="0"/>
              <a:t>Ferrovia</a:t>
            </a:r>
          </a:p>
          <a:p>
            <a:r>
              <a:rPr lang="pt-BR" sz="900" dirty="0"/>
              <a:t>Norte-Sul</a:t>
            </a:r>
          </a:p>
        </p:txBody>
      </p:sp>
      <p:sp>
        <p:nvSpPr>
          <p:cNvPr id="63" name="CaixaDeTexto 62"/>
          <p:cNvSpPr txBox="1"/>
          <p:nvPr/>
        </p:nvSpPr>
        <p:spPr>
          <a:xfrm>
            <a:off x="2810947" y="5070095"/>
            <a:ext cx="83217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ALL </a:t>
            </a:r>
          </a:p>
          <a:p>
            <a:r>
              <a:rPr lang="pt-BR" sz="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Malha Paulista</a:t>
            </a:r>
            <a:endParaRPr lang="pt-BR" sz="8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upo 40"/>
          <p:cNvGrpSpPr/>
          <p:nvPr/>
        </p:nvGrpSpPr>
        <p:grpSpPr>
          <a:xfrm>
            <a:off x="186942" y="2154654"/>
            <a:ext cx="1576746" cy="1634386"/>
            <a:chOff x="70484" y="5096614"/>
            <a:chExt cx="1576746" cy="1634386"/>
          </a:xfrm>
        </p:grpSpPr>
        <p:sp>
          <p:nvSpPr>
            <p:cNvPr id="42" name="Retângulo de cantos arredondados 41"/>
            <p:cNvSpPr/>
            <p:nvPr/>
          </p:nvSpPr>
          <p:spPr>
            <a:xfrm>
              <a:off x="70484" y="5104234"/>
              <a:ext cx="1555115" cy="16267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536688" y="5096614"/>
              <a:ext cx="63671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900" b="1" dirty="0" smtClean="0"/>
                <a:t>LEGENDA</a:t>
              </a:r>
              <a:endParaRPr lang="pt-BR" sz="900" b="1" dirty="0"/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357689" y="5348108"/>
              <a:ext cx="99899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Portos Estratégicos</a:t>
              </a:r>
              <a:endParaRPr lang="pt-BR" sz="800" b="1" dirty="0"/>
            </a:p>
          </p:txBody>
        </p:sp>
        <p:pic>
          <p:nvPicPr>
            <p:cNvPr id="45" name="Imagem 44" descr="Porto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956" y="5356487"/>
              <a:ext cx="182663" cy="192405"/>
            </a:xfrm>
            <a:prstGeom prst="rect">
              <a:avLst/>
            </a:prstGeom>
          </p:spPr>
        </p:pic>
        <p:pic>
          <p:nvPicPr>
            <p:cNvPr id="46" name="Imagem 45" descr="Porto2.png"/>
            <p:cNvPicPr>
              <a:picLocks noChangeAspect="1"/>
            </p:cNvPicPr>
            <p:nvPr/>
          </p:nvPicPr>
          <p:blipFill>
            <a:blip r:embed="rId4" cstate="print"/>
            <a:srcRect t="-150000" b="-150000"/>
            <a:stretch>
              <a:fillRect/>
            </a:stretch>
          </p:blipFill>
          <p:spPr>
            <a:xfrm>
              <a:off x="198243" y="5585561"/>
              <a:ext cx="147600" cy="118079"/>
            </a:xfrm>
            <a:prstGeom prst="rect">
              <a:avLst/>
            </a:prstGeom>
          </p:spPr>
        </p:pic>
        <p:sp>
          <p:nvSpPr>
            <p:cNvPr id="47" name="CaixaDeTexto 46"/>
            <p:cNvSpPr txBox="1"/>
            <p:nvPr/>
          </p:nvSpPr>
          <p:spPr>
            <a:xfrm>
              <a:off x="354261" y="5534796"/>
              <a:ext cx="4619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Portos</a:t>
              </a:r>
              <a:endParaRPr lang="pt-BR" sz="800" b="1" dirty="0"/>
            </a:p>
          </p:txBody>
        </p:sp>
        <p:cxnSp>
          <p:nvCxnSpPr>
            <p:cNvPr id="48" name="Conector reto 47"/>
            <p:cNvCxnSpPr/>
            <p:nvPr/>
          </p:nvCxnSpPr>
          <p:spPr>
            <a:xfrm flipV="1">
              <a:off x="138237" y="5802371"/>
              <a:ext cx="264641" cy="64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/>
            <p:cNvCxnSpPr/>
            <p:nvPr/>
          </p:nvCxnSpPr>
          <p:spPr>
            <a:xfrm flipV="1">
              <a:off x="138237" y="6137651"/>
              <a:ext cx="264641" cy="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CaixaDeTexto 49"/>
            <p:cNvSpPr txBox="1"/>
            <p:nvPr/>
          </p:nvSpPr>
          <p:spPr>
            <a:xfrm>
              <a:off x="354261" y="5694816"/>
              <a:ext cx="11544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Ferrovias Bitola </a:t>
              </a:r>
              <a:r>
                <a:rPr lang="pt-BR" sz="800" b="1" dirty="0" err="1" smtClean="0"/>
                <a:t>Largaa</a:t>
              </a:r>
              <a:endParaRPr lang="pt-BR" sz="800" b="1" dirty="0"/>
            </a:p>
          </p:txBody>
        </p:sp>
        <p:sp>
          <p:nvSpPr>
            <p:cNvPr id="84" name="CaixaDeTexto 83"/>
            <p:cNvSpPr txBox="1"/>
            <p:nvPr/>
          </p:nvSpPr>
          <p:spPr>
            <a:xfrm>
              <a:off x="354767" y="6030096"/>
              <a:ext cx="11977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Rodovias Pavimentadas</a:t>
              </a:r>
              <a:endParaRPr lang="pt-BR" sz="800" b="1" dirty="0"/>
            </a:p>
          </p:txBody>
        </p:sp>
        <p:sp>
          <p:nvSpPr>
            <p:cNvPr id="85" name="CaixaDeTexto 84"/>
            <p:cNvSpPr txBox="1"/>
            <p:nvPr/>
          </p:nvSpPr>
          <p:spPr>
            <a:xfrm>
              <a:off x="355531" y="5860548"/>
              <a:ext cx="11993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Ferrovias Bitola Estreita</a:t>
              </a:r>
              <a:endParaRPr lang="pt-BR" sz="800" b="1" dirty="0"/>
            </a:p>
          </p:txBody>
        </p:sp>
        <p:cxnSp>
          <p:nvCxnSpPr>
            <p:cNvPr id="86" name="Conector reto 85"/>
            <p:cNvCxnSpPr/>
            <p:nvPr/>
          </p:nvCxnSpPr>
          <p:spPr>
            <a:xfrm flipV="1">
              <a:off x="138237" y="6335875"/>
              <a:ext cx="264641" cy="645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CaixaDeTexto 86"/>
            <p:cNvSpPr txBox="1"/>
            <p:nvPr/>
          </p:nvSpPr>
          <p:spPr>
            <a:xfrm>
              <a:off x="353286" y="6196570"/>
              <a:ext cx="12939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Rodovias Em Obra de </a:t>
              </a:r>
              <a:r>
                <a:rPr lang="pt-BR" sz="800" b="1" dirty="0" err="1" smtClean="0"/>
                <a:t>Pav</a:t>
              </a:r>
              <a:r>
                <a:rPr lang="pt-BR" sz="800" b="1" dirty="0" smtClean="0"/>
                <a:t>.</a:t>
              </a:r>
              <a:endParaRPr lang="pt-BR" sz="800" b="1" dirty="0"/>
            </a:p>
          </p:txBody>
        </p:sp>
        <p:cxnSp>
          <p:nvCxnSpPr>
            <p:cNvPr id="88" name="Conector reto 87"/>
            <p:cNvCxnSpPr/>
            <p:nvPr/>
          </p:nvCxnSpPr>
          <p:spPr>
            <a:xfrm flipV="1">
              <a:off x="137349" y="6482533"/>
              <a:ext cx="264641" cy="645"/>
            </a:xfrm>
            <a:prstGeom prst="line">
              <a:avLst/>
            </a:prstGeom>
            <a:ln w="38100">
              <a:solidFill>
                <a:srgbClr val="FFC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CaixaDeTexto 88"/>
            <p:cNvSpPr txBox="1"/>
            <p:nvPr/>
          </p:nvSpPr>
          <p:spPr>
            <a:xfrm>
              <a:off x="352398" y="6374978"/>
              <a:ext cx="10567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b="1" dirty="0" smtClean="0"/>
                <a:t>Rodovias Planejadas</a:t>
              </a:r>
              <a:endParaRPr lang="pt-BR" sz="800" b="1" dirty="0"/>
            </a:p>
          </p:txBody>
        </p:sp>
        <p:cxnSp>
          <p:nvCxnSpPr>
            <p:cNvPr id="90" name="Conector reto 89"/>
            <p:cNvCxnSpPr/>
            <p:nvPr/>
          </p:nvCxnSpPr>
          <p:spPr>
            <a:xfrm flipV="1">
              <a:off x="141412" y="5967471"/>
              <a:ext cx="264641" cy="64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ector reto 90"/>
            <p:cNvCxnSpPr/>
            <p:nvPr/>
          </p:nvCxnSpPr>
          <p:spPr>
            <a:xfrm flipV="1">
              <a:off x="139254" y="5805264"/>
              <a:ext cx="264641" cy="645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to 91"/>
            <p:cNvCxnSpPr/>
            <p:nvPr/>
          </p:nvCxnSpPr>
          <p:spPr>
            <a:xfrm flipV="1">
              <a:off x="142429" y="5970364"/>
              <a:ext cx="264641" cy="645"/>
            </a:xfrm>
            <a:prstGeom prst="line">
              <a:avLst/>
            </a:prstGeom>
            <a:ln w="1270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/>
            <p:cNvCxnSpPr/>
            <p:nvPr/>
          </p:nvCxnSpPr>
          <p:spPr>
            <a:xfrm flipV="1">
              <a:off x="137245" y="6290051"/>
              <a:ext cx="264641" cy="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Acessos ao Porto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5600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C:\Users\thais.rocha\Desktop\Sem título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58632"/>
            <a:ext cx="4248472" cy="34263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1714480" y="1693398"/>
            <a:ext cx="2417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Projeto </a:t>
            </a:r>
            <a:r>
              <a:rPr lang="pt-BR" dirty="0"/>
              <a:t>Porto Maravilha</a:t>
            </a:r>
            <a:endParaRPr lang="en-US" dirty="0"/>
          </a:p>
        </p:txBody>
      </p:sp>
      <p:sp>
        <p:nvSpPr>
          <p:cNvPr id="17" name="Retângulo 16"/>
          <p:cNvSpPr/>
          <p:nvPr/>
        </p:nvSpPr>
        <p:spPr>
          <a:xfrm>
            <a:off x="2285984" y="764704"/>
            <a:ext cx="4425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Principal gargalo: </a:t>
            </a:r>
            <a:r>
              <a:rPr lang="pt-BR" dirty="0" smtClean="0">
                <a:solidFill>
                  <a:srgbClr val="FF0000"/>
                </a:solidFill>
              </a:rPr>
              <a:t>CONFLITO PORTO X CIDADE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357818" y="2336340"/>
            <a:ext cx="32810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1600" dirty="0"/>
              <a:t>V</a:t>
            </a:r>
            <a:r>
              <a:rPr lang="pt-BR" sz="1600" dirty="0" smtClean="0"/>
              <a:t>ia </a:t>
            </a:r>
            <a:r>
              <a:rPr lang="pt-BR" sz="1600" dirty="0"/>
              <a:t>Binária do </a:t>
            </a:r>
            <a:r>
              <a:rPr lang="pt-BR" sz="1600" dirty="0" smtClean="0"/>
              <a:t>Porto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3,5 km de extensão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Três </a:t>
            </a:r>
            <a:r>
              <a:rPr lang="pt-BR" sz="1600" dirty="0"/>
              <a:t>pistas e um </a:t>
            </a:r>
            <a:r>
              <a:rPr lang="pt-BR" sz="1600" dirty="0" smtClean="0"/>
              <a:t>túnel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Distribuição do tráfego portuário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1600" dirty="0" smtClean="0"/>
              <a:t>Via Expressa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Nova </a:t>
            </a:r>
            <a:r>
              <a:rPr lang="pt-BR" sz="1600" dirty="0"/>
              <a:t>Rodrigues </a:t>
            </a:r>
            <a:r>
              <a:rPr lang="pt-BR" sz="1600" dirty="0" smtClean="0"/>
              <a:t>Alves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Configurada como corredor </a:t>
            </a:r>
            <a:r>
              <a:rPr lang="pt-BR" sz="1600" dirty="0"/>
              <a:t>expresso </a:t>
            </a:r>
            <a:endParaRPr lang="pt-BR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1600" dirty="0"/>
              <a:t>I</a:t>
            </a:r>
            <a:r>
              <a:rPr lang="pt-BR" sz="1600" dirty="0" smtClean="0"/>
              <a:t>mplantação </a:t>
            </a:r>
            <a:r>
              <a:rPr lang="pt-BR" sz="1600" dirty="0"/>
              <a:t>do </a:t>
            </a:r>
            <a:r>
              <a:rPr lang="pt-BR" sz="1600" dirty="0" smtClean="0"/>
              <a:t>VLT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5786446" y="5193860"/>
            <a:ext cx="1928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smtClean="0">
                <a:solidFill>
                  <a:srgbClr val="00B050"/>
                </a:solidFill>
              </a:rPr>
              <a:t>+ 50% de capacidade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Acessos ao Porto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8059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500166" y="1124744"/>
            <a:ext cx="27402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/>
              <a:t>Porto do Rio - Século </a:t>
            </a:r>
            <a:r>
              <a:rPr lang="pt-BR" sz="2000" dirty="0" smtClean="0"/>
              <a:t>XXI</a:t>
            </a:r>
            <a:endParaRPr lang="pt-BR" sz="2000" dirty="0"/>
          </a:p>
        </p:txBody>
      </p:sp>
      <p:sp>
        <p:nvSpPr>
          <p:cNvPr id="6" name="Retângulo 5"/>
          <p:cNvSpPr/>
          <p:nvPr/>
        </p:nvSpPr>
        <p:spPr>
          <a:xfrm>
            <a:off x="5072066" y="1696248"/>
            <a:ext cx="36382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1600" dirty="0" smtClean="0"/>
              <a:t>Avenida Alternativa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/>
              <a:t>V</a:t>
            </a:r>
            <a:r>
              <a:rPr lang="pt-BR" sz="1600" dirty="0" smtClean="0"/>
              <a:t>ia </a:t>
            </a:r>
            <a:r>
              <a:rPr lang="pt-BR" sz="1600" dirty="0"/>
              <a:t>de acesso ao porto pelo bairro do </a:t>
            </a:r>
            <a:r>
              <a:rPr lang="pt-BR" sz="1600" dirty="0" smtClean="0"/>
              <a:t>Caju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1600" dirty="0" smtClean="0"/>
              <a:t>Avenida Portuária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Mesmo </a:t>
            </a:r>
            <a:r>
              <a:rPr lang="pt-BR" sz="1600" dirty="0"/>
              <a:t>traçado do acesso ferroviário, a partir da Avenida </a:t>
            </a:r>
            <a:r>
              <a:rPr lang="pt-BR" sz="1600" dirty="0" smtClean="0"/>
              <a:t>Brasil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Permitirá </a:t>
            </a:r>
            <a:r>
              <a:rPr lang="pt-BR" sz="1600" dirty="0"/>
              <a:t>fluxo de veículos diretamente para a área </a:t>
            </a:r>
            <a:r>
              <a:rPr lang="pt-BR" sz="1600" dirty="0" smtClean="0"/>
              <a:t>portuária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1600" dirty="0" smtClean="0"/>
              <a:t>Novo </a:t>
            </a:r>
            <a:r>
              <a:rPr lang="pt-BR" sz="1600" dirty="0"/>
              <a:t>acesso pela Avenida do Rio de </a:t>
            </a:r>
            <a:r>
              <a:rPr lang="pt-BR" sz="1600" dirty="0" smtClean="0"/>
              <a:t>Janeiro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600" dirty="0" smtClean="0"/>
              <a:t>Serão liberadas áreas </a:t>
            </a:r>
            <a:r>
              <a:rPr lang="pt-BR" sz="1600" dirty="0"/>
              <a:t>para expansão </a:t>
            </a:r>
            <a:r>
              <a:rPr lang="pt-BR" sz="1600" dirty="0" smtClean="0"/>
              <a:t>da </a:t>
            </a:r>
            <a:r>
              <a:rPr lang="pt-BR" sz="1600" dirty="0" err="1" smtClean="0"/>
              <a:t>retroárea</a:t>
            </a:r>
            <a:r>
              <a:rPr lang="pt-BR" sz="1600" dirty="0" smtClean="0"/>
              <a:t> do </a:t>
            </a:r>
            <a:r>
              <a:rPr lang="pt-BR" sz="1600" dirty="0"/>
              <a:t>cais de São </a:t>
            </a:r>
            <a:r>
              <a:rPr lang="pt-BR" sz="1600" dirty="0" err="1" smtClean="0"/>
              <a:t>Cristovão</a:t>
            </a:r>
            <a:endParaRPr lang="pt-BR" sz="1600" dirty="0" smtClean="0"/>
          </a:p>
        </p:txBody>
      </p:sp>
      <p:pic>
        <p:nvPicPr>
          <p:cNvPr id="12" name="Imagem 11" descr="C:\Users\thais.rocha\Desktop\Untitled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58" y="1696248"/>
            <a:ext cx="4114670" cy="373244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Acessos ao Porto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1773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707904" y="1380017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err="1" smtClean="0"/>
              <a:t>Capacidade</a:t>
            </a:r>
            <a:r>
              <a:rPr lang="en-US" sz="1600" b="1" u="sng" dirty="0" smtClean="0"/>
              <a:t> </a:t>
            </a:r>
            <a:r>
              <a:rPr lang="en-US" sz="1600" b="1" u="sng" dirty="0" err="1" smtClean="0"/>
              <a:t>Rodoviária</a:t>
            </a:r>
            <a:r>
              <a:rPr lang="en-US" sz="1600" b="1" u="sng" dirty="0" smtClean="0"/>
              <a:t> (</a:t>
            </a:r>
            <a:r>
              <a:rPr lang="en-US" sz="1600" b="1" u="sng" dirty="0" smtClean="0">
                <a:hlinkClick r:id="rId2" action="ppaction://hlinkpres?slideindex=204&amp;slidetitle=Capacidade rodoviária HCM"/>
              </a:rPr>
              <a:t>HCM</a:t>
            </a:r>
            <a:r>
              <a:rPr lang="en-US" sz="1600" b="1" u="sng" dirty="0" smtClean="0"/>
              <a:t>)</a:t>
            </a:r>
            <a:r>
              <a:rPr lang="en-US" sz="1600" b="1" dirty="0" smtClean="0"/>
              <a:t>:</a:t>
            </a:r>
          </a:p>
          <a:p>
            <a:r>
              <a:rPr lang="en-US" sz="1600" b="1" dirty="0"/>
              <a:t> </a:t>
            </a:r>
            <a:r>
              <a:rPr lang="en-US" sz="1600" dirty="0" err="1" smtClean="0"/>
              <a:t>Atual</a:t>
            </a:r>
            <a:r>
              <a:rPr lang="en-US" sz="1600" dirty="0"/>
              <a:t>:</a:t>
            </a:r>
            <a:r>
              <a:rPr lang="en-US" sz="1600" dirty="0" smtClean="0"/>
              <a:t> 	LOS = D</a:t>
            </a:r>
          </a:p>
          <a:p>
            <a:r>
              <a:rPr lang="en-US" sz="1600" dirty="0"/>
              <a:t> </a:t>
            </a:r>
            <a:r>
              <a:rPr lang="en-US" sz="1600" dirty="0" err="1" smtClean="0"/>
              <a:t>Futuro</a:t>
            </a:r>
            <a:r>
              <a:rPr lang="en-US" sz="1600" dirty="0" smtClean="0"/>
              <a:t>: 	LOS = F 	(</a:t>
            </a:r>
            <a:r>
              <a:rPr lang="en-US" sz="1600" dirty="0" err="1"/>
              <a:t>s</a:t>
            </a:r>
            <a:r>
              <a:rPr lang="en-US" sz="1600" dirty="0" err="1" smtClean="0"/>
              <a:t>em</a:t>
            </a:r>
            <a:r>
              <a:rPr lang="en-US" sz="1600" dirty="0" smtClean="0"/>
              <a:t> </a:t>
            </a:r>
            <a:r>
              <a:rPr lang="en-US" sz="1600" dirty="0" err="1" smtClean="0"/>
              <a:t>melhorias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4" name="Retângulo 13"/>
          <p:cNvSpPr/>
          <p:nvPr/>
        </p:nvSpPr>
        <p:spPr>
          <a:xfrm>
            <a:off x="1115616" y="3429000"/>
            <a:ext cx="50731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t-BR" sz="1600" b="1" dirty="0" smtClean="0"/>
          </a:p>
          <a:p>
            <a:pPr lvl="0"/>
            <a:r>
              <a:rPr lang="pt-BR" sz="1600" b="1" u="sng" dirty="0" smtClean="0"/>
              <a:t>Capacidade Ferroviária:</a:t>
            </a:r>
          </a:p>
          <a:p>
            <a:pPr lvl="0"/>
            <a:r>
              <a:rPr lang="pt-BR" sz="1600" b="1" dirty="0" smtClean="0"/>
              <a:t>Atual</a:t>
            </a:r>
            <a:endParaRPr lang="pt-BR" sz="1600" b="1" dirty="0"/>
          </a:p>
          <a:p>
            <a:pPr lvl="0"/>
            <a:r>
              <a:rPr lang="pt-BR" sz="1600" dirty="0"/>
              <a:t> </a:t>
            </a:r>
            <a:r>
              <a:rPr lang="pt-BR" sz="1600" dirty="0" smtClean="0"/>
              <a:t>    - Conflito com cidade</a:t>
            </a:r>
          </a:p>
          <a:p>
            <a:pPr lvl="0"/>
            <a:r>
              <a:rPr lang="pt-BR" sz="1600" dirty="0" smtClean="0"/>
              <a:t>     - Pouco utilizada</a:t>
            </a:r>
          </a:p>
          <a:p>
            <a:pPr lvl="0"/>
            <a:r>
              <a:rPr lang="pt-BR" sz="1600" b="1" dirty="0" smtClean="0"/>
              <a:t>Futura</a:t>
            </a:r>
          </a:p>
          <a:p>
            <a:pPr lvl="0"/>
            <a:r>
              <a:rPr lang="pt-BR" sz="1600" dirty="0" smtClean="0"/>
              <a:t>     - Investimento para melhoria operacional</a:t>
            </a:r>
          </a:p>
          <a:p>
            <a:pPr lvl="0"/>
            <a:r>
              <a:rPr lang="pt-BR" sz="1600" dirty="0"/>
              <a:t> </a:t>
            </a:r>
            <a:r>
              <a:rPr lang="pt-BR" sz="1600" dirty="0" smtClean="0"/>
              <a:t>    - Demanda atendida</a:t>
            </a:r>
          </a:p>
        </p:txBody>
      </p:sp>
      <p:pic>
        <p:nvPicPr>
          <p:cNvPr id="6146" name="Picture 2" descr="http://www.fotoimagem.com/imagens/portos/rio_de_janeiro_17_neg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99" y="1380017"/>
            <a:ext cx="2160000" cy="1740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2" name="Imagem 11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2709120"/>
            <a:ext cx="2160000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Imagem 12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4005064"/>
            <a:ext cx="2160000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Acessos ao Porto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184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TERMINAIS 1 e 2 - SITUAÇÃO ATUAL_C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704856" cy="332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6300192" y="529191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Ampliação</a:t>
            </a:r>
            <a:r>
              <a:rPr lang="en-US" sz="1600" dirty="0" smtClean="0"/>
              <a:t> Libra</a:t>
            </a:r>
            <a:endParaRPr lang="en-US" sz="16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3059832" y="529191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Ampliação</a:t>
            </a:r>
            <a:r>
              <a:rPr lang="en-US" sz="1600" dirty="0" smtClean="0"/>
              <a:t> </a:t>
            </a:r>
            <a:r>
              <a:rPr lang="en-US" sz="1600" dirty="0" err="1" smtClean="0"/>
              <a:t>Multirio</a:t>
            </a:r>
            <a:endParaRPr lang="en-US" sz="1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27584" y="529191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Ampliação</a:t>
            </a:r>
            <a:r>
              <a:rPr lang="en-US" sz="1600" dirty="0" smtClean="0"/>
              <a:t> </a:t>
            </a:r>
            <a:r>
              <a:rPr lang="en-US" sz="1600" dirty="0" err="1" smtClean="0"/>
              <a:t>Veículos</a:t>
            </a:r>
            <a:endParaRPr lang="en-US" sz="1600" dirty="0"/>
          </a:p>
        </p:txBody>
      </p:sp>
      <p:sp>
        <p:nvSpPr>
          <p:cNvPr id="14" name="Seta para a direita 13"/>
          <p:cNvSpPr/>
          <p:nvPr/>
        </p:nvSpPr>
        <p:spPr>
          <a:xfrm rot="4814033">
            <a:off x="6767501" y="4456465"/>
            <a:ext cx="115212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Seta para a direita 16"/>
          <p:cNvSpPr/>
          <p:nvPr/>
        </p:nvSpPr>
        <p:spPr>
          <a:xfrm rot="3373926">
            <a:off x="3379096" y="4511834"/>
            <a:ext cx="115212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eta para a direita 17"/>
          <p:cNvSpPr/>
          <p:nvPr/>
        </p:nvSpPr>
        <p:spPr>
          <a:xfrm rot="6076324">
            <a:off x="1439651" y="4438188"/>
            <a:ext cx="115212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Ampliação dos Terminais de Contêiner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08800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http://oglobo.globo.com/fotos/2011/09/30/30_MHG_porto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79896"/>
            <a:ext cx="5760640" cy="369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ixaDeTexto 13"/>
          <p:cNvSpPr txBox="1"/>
          <p:nvPr/>
        </p:nvSpPr>
        <p:spPr>
          <a:xfrm>
            <a:off x="1655676" y="665401"/>
            <a:ext cx="58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Contrução</a:t>
            </a:r>
            <a:r>
              <a:rPr lang="en-US" dirty="0" smtClean="0"/>
              <a:t> do </a:t>
            </a:r>
            <a:r>
              <a:rPr lang="en-US" dirty="0" err="1" smtClean="0"/>
              <a:t>cais</a:t>
            </a:r>
            <a:r>
              <a:rPr lang="en-US" dirty="0" smtClean="0"/>
              <a:t> de </a:t>
            </a:r>
            <a:r>
              <a:rPr lang="en-US" dirty="0" err="1" smtClean="0"/>
              <a:t>passageiros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Y</a:t>
            </a:r>
          </a:p>
          <a:p>
            <a:endParaRPr lang="en-US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Infraestrutura </a:t>
            </a:r>
            <a:r>
              <a:rPr lang="en-US" sz="1600" dirty="0" err="1" smtClean="0"/>
              <a:t>para</a:t>
            </a:r>
            <a:r>
              <a:rPr lang="en-US" sz="1600" dirty="0" smtClean="0"/>
              <a:t> </a:t>
            </a:r>
            <a:r>
              <a:rPr lang="en-US" sz="1600" dirty="0" err="1" smtClean="0"/>
              <a:t>passageiros</a:t>
            </a: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/>
              <a:t>Seis</a:t>
            </a:r>
            <a:r>
              <a:rPr lang="en-US" sz="1600" dirty="0" smtClean="0"/>
              <a:t> </a:t>
            </a:r>
            <a:r>
              <a:rPr lang="en-US" sz="1600" dirty="0" err="1" smtClean="0"/>
              <a:t>berços</a:t>
            </a:r>
            <a:r>
              <a:rPr lang="en-US" sz="1600" dirty="0" smtClean="0"/>
              <a:t> de </a:t>
            </a:r>
            <a:r>
              <a:rPr lang="en-US" sz="1600" dirty="0" err="1" smtClean="0"/>
              <a:t>atracação</a:t>
            </a: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/>
              <a:t>Turismo</a:t>
            </a:r>
            <a:r>
              <a:rPr lang="en-US" sz="1600" dirty="0" smtClean="0"/>
              <a:t> do Rio de Janeiro</a:t>
            </a:r>
            <a:endParaRPr lang="en-US" sz="1600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Cais de Passageiros em Y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507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9199019"/>
              </p:ext>
            </p:extLst>
          </p:nvPr>
        </p:nvGraphicFramePr>
        <p:xfrm>
          <a:off x="857224" y="1268760"/>
          <a:ext cx="7715305" cy="4501146"/>
        </p:xfrm>
        <a:graphic>
          <a:graphicData uri="http://schemas.openxmlformats.org/drawingml/2006/table">
            <a:tbl>
              <a:tblPr/>
              <a:tblGrid>
                <a:gridCol w="3592944"/>
                <a:gridCol w="838446"/>
                <a:gridCol w="1187799"/>
                <a:gridCol w="738792"/>
                <a:gridCol w="642942"/>
                <a:gridCol w="714382"/>
              </a:tblGrid>
              <a:tr h="4821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Investimentos no Porto de Rio de Janeiro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Origem dos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Fase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Horizonte de Investimento </a:t>
                      </a:r>
                      <a:endParaRPr lang="pt-BR" sz="1400" b="0" i="0" u="none" strike="noStrike" dirty="0" smtClean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</a:t>
                      </a:r>
                      <a:r>
                        <a:rPr lang="pt-BR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$ mi)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581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680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Terminal de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contêineres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t-B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Pojeto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1.200,0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21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Implantação de Novo Acesso Ferroviário </a:t>
                      </a:r>
                      <a:endParaRPr lang="pt-B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(S.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Bento/RJ – </a:t>
                      </a:r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Ambaí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/RJ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</a:t>
                      </a:r>
                      <a:r>
                        <a:rPr lang="pt-B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andamento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21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Incorporação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Av.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Rio de Janeiro à Zona Portuária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</a:t>
                      </a:r>
                      <a:r>
                        <a:rPr lang="pt-B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andamento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74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Revitalização de Áreas Portuárias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</a:t>
                      </a:r>
                      <a:r>
                        <a:rPr lang="pt-B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andamento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21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Reforço Estrutural de Cais dos Berços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Gamboa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Licitação de Obra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21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Dragagem de Aprofundamento  - 2ª Fase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Ações Preparatórias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21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COPA 2014 - Implantação de Píer em formato 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Público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Licitação de Obra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314,0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714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pt-B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1.756,5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                          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66688" y="79375"/>
            <a:ext cx="8620154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90000"/>
              </a:lnSpc>
              <a:buClr>
                <a:srgbClr val="006600"/>
              </a:buCl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pt-BR" sz="2800" b="1" dirty="0" smtClean="0">
                <a:solidFill>
                  <a:srgbClr val="4B76AA"/>
                </a:solidFill>
                <a:latin typeface="Calibri" pitchFamily="34" charset="0"/>
              </a:rPr>
              <a:t>Rio de Janeiro – Cronograma de Investimentos (R$ mi)</a:t>
            </a:r>
            <a:endParaRPr lang="pt-BR" sz="4000" b="1" dirty="0">
              <a:solidFill>
                <a:srgbClr val="4B76AA"/>
              </a:solidFill>
              <a:latin typeface="Calibri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2488570" y="692696"/>
            <a:ext cx="4471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pt-BR" dirty="0" smtClean="0">
                <a:solidFill>
                  <a:srgbClr val="000000"/>
                </a:solidFill>
              </a:rPr>
              <a:t>Investimentos previstos em planos já vigentes</a:t>
            </a:r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8" name="CaixaDeTexto 7">
            <a:hlinkClick r:id="rId3" action="ppaction://hlinksldjump"/>
          </p:cNvPr>
          <p:cNvSpPr txBox="1"/>
          <p:nvPr/>
        </p:nvSpPr>
        <p:spPr>
          <a:xfrm>
            <a:off x="8460432" y="6545856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Início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6873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3568" y="2636912"/>
            <a:ext cx="7772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pt-BR" dirty="0" smtClean="0">
                <a:solidFill>
                  <a:schemeClr val="tx2">
                    <a:lumMod val="50000"/>
                  </a:schemeClr>
                </a:solidFill>
              </a:rPr>
              <a:t>www.transportes.gov.br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4464496" y="4850576"/>
            <a:ext cx="457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200" dirty="0" smtClean="0">
                <a:solidFill>
                  <a:schemeClr val="tx2">
                    <a:lumMod val="50000"/>
                  </a:schemeClr>
                </a:solidFill>
              </a:rPr>
              <a:t>marcelo.perrupato@transportes.gov.br       </a:t>
            </a:r>
            <a:br>
              <a:rPr lang="pt-BR" sz="1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1200" b="0" dirty="0" smtClean="0">
                <a:solidFill>
                  <a:schemeClr val="tx2">
                    <a:lumMod val="50000"/>
                  </a:schemeClr>
                </a:solidFill>
              </a:rPr>
              <a:t>Secretaria </a:t>
            </a:r>
            <a:r>
              <a:rPr lang="pt-BR" sz="1200" b="0" dirty="0">
                <a:solidFill>
                  <a:schemeClr val="tx2">
                    <a:lumMod val="50000"/>
                  </a:schemeClr>
                </a:solidFill>
              </a:rPr>
              <a:t>de Política Nacional de Transportes</a:t>
            </a:r>
          </a:p>
          <a:p>
            <a:pPr algn="ctr">
              <a:spcBef>
                <a:spcPct val="50000"/>
              </a:spcBef>
            </a:pPr>
            <a:r>
              <a:rPr lang="pt-BR" sz="1200" b="0" dirty="0">
                <a:solidFill>
                  <a:schemeClr val="tx2">
                    <a:lumMod val="50000"/>
                  </a:schemeClr>
                </a:solidFill>
              </a:rPr>
              <a:t>Tel.: (61) </a:t>
            </a:r>
            <a:r>
              <a:rPr lang="pt-BR" sz="1200" b="0" dirty="0" smtClean="0">
                <a:solidFill>
                  <a:schemeClr val="tx2">
                    <a:lumMod val="50000"/>
                  </a:schemeClr>
                </a:solidFill>
              </a:rPr>
              <a:t>2029-7589/90    Fax</a:t>
            </a:r>
            <a:r>
              <a:rPr lang="pt-BR" sz="1200" b="0" dirty="0">
                <a:solidFill>
                  <a:schemeClr val="tx2">
                    <a:lumMod val="50000"/>
                  </a:schemeClr>
                </a:solidFill>
              </a:rPr>
              <a:t>: (61) 2029-7600/7995</a:t>
            </a: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411760" y="4725144"/>
            <a:ext cx="31321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1200" b="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pt-BR" sz="1200" b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2077</Words>
  <Application>Microsoft Office PowerPoint</Application>
  <PresentationFormat>Apresentação na tela (4:3)</PresentationFormat>
  <Paragraphs>705</Paragraphs>
  <Slides>63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6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Vetor Leste</vt:lpstr>
      <vt:lpstr>Vetor Leste</vt:lpstr>
      <vt:lpstr>Vetor Leste</vt:lpstr>
      <vt:lpstr>Vetor Leste</vt:lpstr>
      <vt:lpstr>Vetor Leste</vt:lpstr>
      <vt:lpstr>Vetor Leste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Porto de Itaguaí – Projeção por produto</vt:lpstr>
      <vt:lpstr>Porto de Itaguaí – Capacidade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www.transportes.gov.br</vt:lpstr>
    </vt:vector>
  </TitlesOfParts>
  <Company>MT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Transtrilhos 2012 O Transporte sobre trilhos que o Rio precisa</dc:title>
  <dc:subject>O Plano Nacional de Logística &amp; Transportes e o Estado do Rio de Janeiro</dc:subject>
  <dc:creator>Marcelo Perrupato</dc:creator>
  <cp:keywords>PNLT - SPNT- Vetor Leste</cp:keywords>
  <dc:description>Apresentação de Marcelo Perrupato-SPNT no Seminário Transtrilhos 2012. Rio, 09Ago2012</dc:description>
  <cp:lastModifiedBy>marcelo</cp:lastModifiedBy>
  <cp:revision>189</cp:revision>
  <dcterms:created xsi:type="dcterms:W3CDTF">2011-02-18T12:03:57Z</dcterms:created>
  <dcterms:modified xsi:type="dcterms:W3CDTF">2012-08-09T08:55:02Z</dcterms:modified>
  <cp:category>Institucional</cp:category>
</cp:coreProperties>
</file>